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9"/>
  </p:notesMasterIdLst>
  <p:sldIdLst>
    <p:sldId id="483" r:id="rId2"/>
    <p:sldId id="373" r:id="rId3"/>
    <p:sldId id="408" r:id="rId4"/>
    <p:sldId id="275" r:id="rId5"/>
    <p:sldId id="301" r:id="rId6"/>
    <p:sldId id="406" r:id="rId7"/>
    <p:sldId id="370" r:id="rId8"/>
    <p:sldId id="407" r:id="rId9"/>
    <p:sldId id="353" r:id="rId10"/>
    <p:sldId id="515" r:id="rId11"/>
    <p:sldId id="354" r:id="rId12"/>
    <p:sldId id="516" r:id="rId13"/>
    <p:sldId id="458" r:id="rId14"/>
    <p:sldId id="306" r:id="rId15"/>
    <p:sldId id="471" r:id="rId16"/>
    <p:sldId id="358" r:id="rId17"/>
    <p:sldId id="470" r:id="rId18"/>
    <p:sldId id="461" r:id="rId19"/>
    <p:sldId id="490" r:id="rId20"/>
    <p:sldId id="308" r:id="rId21"/>
    <p:sldId id="359" r:id="rId22"/>
    <p:sldId id="489" r:id="rId23"/>
    <p:sldId id="478" r:id="rId24"/>
    <p:sldId id="477" r:id="rId25"/>
    <p:sldId id="429" r:id="rId26"/>
    <p:sldId id="462" r:id="rId27"/>
    <p:sldId id="495" r:id="rId28"/>
    <p:sldId id="479" r:id="rId29"/>
    <p:sldId id="519" r:id="rId30"/>
    <p:sldId id="493" r:id="rId31"/>
    <p:sldId id="274" r:id="rId32"/>
    <p:sldId id="463" r:id="rId33"/>
    <p:sldId id="362" r:id="rId34"/>
    <p:sldId id="360" r:id="rId35"/>
    <p:sldId id="311" r:id="rId36"/>
    <p:sldId id="480" r:id="rId37"/>
    <p:sldId id="386" r:id="rId38"/>
    <p:sldId id="496" r:id="rId39"/>
    <p:sldId id="472" r:id="rId40"/>
    <p:sldId id="467" r:id="rId41"/>
    <p:sldId id="469" r:id="rId42"/>
    <p:sldId id="464" r:id="rId43"/>
    <p:sldId id="476" r:id="rId44"/>
    <p:sldId id="473" r:id="rId45"/>
    <p:sldId id="475" r:id="rId46"/>
    <p:sldId id="492" r:id="rId47"/>
    <p:sldId id="465" r:id="rId48"/>
    <p:sldId id="466" r:id="rId49"/>
    <p:sldId id="468" r:id="rId50"/>
    <p:sldId id="378" r:id="rId51"/>
    <p:sldId id="497" r:id="rId52"/>
    <p:sldId id="481" r:id="rId53"/>
    <p:sldId id="484" r:id="rId54"/>
    <p:sldId id="486" r:id="rId55"/>
    <p:sldId id="491" r:id="rId56"/>
    <p:sldId id="487" r:id="rId57"/>
    <p:sldId id="488" r:id="rId58"/>
    <p:sldId id="508" r:id="rId59"/>
    <p:sldId id="482" r:id="rId60"/>
    <p:sldId id="377" r:id="rId61"/>
    <p:sldId id="499" r:id="rId62"/>
    <p:sldId id="500" r:id="rId63"/>
    <p:sldId id="501" r:id="rId64"/>
    <p:sldId id="502" r:id="rId65"/>
    <p:sldId id="503" r:id="rId66"/>
    <p:sldId id="504" r:id="rId67"/>
    <p:sldId id="507" r:id="rId68"/>
    <p:sldId id="506" r:id="rId69"/>
    <p:sldId id="505" r:id="rId70"/>
    <p:sldId id="509" r:id="rId71"/>
    <p:sldId id="510" r:id="rId72"/>
    <p:sldId id="511" r:id="rId73"/>
    <p:sldId id="512" r:id="rId74"/>
    <p:sldId id="513" r:id="rId75"/>
    <p:sldId id="514" r:id="rId76"/>
    <p:sldId id="278" r:id="rId77"/>
    <p:sldId id="457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" initials="S" lastIdx="1" clrIdx="0">
    <p:extLst>
      <p:ext uri="{19B8F6BF-5375-455C-9EA6-DF929625EA0E}">
        <p15:presenceInfo xmlns:p15="http://schemas.microsoft.com/office/powerpoint/2012/main" userId="S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3918" autoAdjust="0"/>
  </p:normalViewPr>
  <p:slideViewPr>
    <p:cSldViewPr snapToGrid="0">
      <p:cViewPr varScale="1">
        <p:scale>
          <a:sx n="85" d="100"/>
          <a:sy n="85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2F6F-C598-40CB-B6D6-1B8037D6BF71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14601-F5EA-406F-8BD1-C8A025178C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67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E13B-E69F-4367-82A0-C37232D3C538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60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9629-C2DD-4301-BE2C-598B8FECB276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82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AF9A-DC8B-417C-9415-05AC6C02F868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4C4ADA2-5278-46A3-85A4-D6D1D6D02DE1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764F-F42D-4F5B-A777-3D27F5EBAA4C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7FC-2635-4422-AB7F-138625045046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10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2074-E476-41D5-9457-53DFBFDEA46F}" type="datetime1">
              <a:rPr lang="ru-RU" smtClean="0"/>
              <a:t>29.03.2022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15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38B8-BDF4-4B91-AC38-DB3AD0CBECE3}" type="datetime1">
              <a:rPr lang="ru-RU" smtClean="0"/>
              <a:t>29.03.2022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18C0-AF34-43E5-94CB-B96FA7F6A3C4}" type="datetime1">
              <a:rPr lang="ru-RU" smtClean="0"/>
              <a:t>29.03.2022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86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148A-1687-4093-A33E-1923F3764944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4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9937299-E550-48AD-ADD6-DD84BA35E01C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8B21-C80F-4E3E-BBEF-11F7A931BC0F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d-ws.biz/articles/multiboot.s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u.wikipedia.org/wiki/Extensible_Firmware_Interface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u.d-ws.biz/articles/multiboot.s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arum.ru/gpt-ili-mbr-kak-uznat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d-ws.biz/articles/multiboot.s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post/327572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c-azbuka.ru/category/advanced/linux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ru.d-ws.biz/articles/multiboot.shtml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d-ws.biz/articles/multiboot.shtml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u.bmstu.wiki/&#1047;&#1072;&#1075;&#1088;&#1091;&#1079;&#1095;&#1080;&#1082;_(&#1054;&#1087;&#1077;&#1088;&#1072;&#1094;&#1080;&#1086;&#1085;&#1085;&#1099;&#1077;_&#1057;&#1080;&#1089;&#1090;&#1077;&#1084;&#1099;)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u.bmstu.wiki/&#1047;&#1072;&#1075;&#1088;&#1091;&#1079;&#1095;&#1080;&#1082;_(&#1054;&#1087;&#1077;&#1088;&#1072;&#1094;&#1080;&#1086;&#1085;&#1085;&#1099;&#1077;_&#1057;&#1080;&#1089;&#1090;&#1077;&#1084;&#1099;)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d-ws.biz/articles/multiboot.shtml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d-ws.biz/articles/multiboot.shtml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bmstu.wiki/&#1047;&#1072;&#1075;&#1088;&#1091;&#1079;&#1095;&#1080;&#1082;_(&#1054;&#1087;&#1077;&#1088;&#1072;&#1094;&#1080;&#1086;&#1085;&#1085;&#1099;&#1077;_&#1057;&#1080;&#1089;&#1090;&#1077;&#1084;&#1099;)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bmstu.wiki/&#1047;&#1072;&#1075;&#1088;&#1091;&#1079;&#1095;&#1080;&#1082;_(&#1054;&#1087;&#1077;&#1088;&#1072;&#1094;&#1080;&#1086;&#1085;&#1085;&#1099;&#1077;_&#1057;&#1080;&#1089;&#1090;&#1077;&#1084;&#1099;)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losst.ru/ustanovka-zagruzchika-grub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s://wiki.gentoo.org/wiki/GRUB2/ru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rus-linux.net/MyLDP/boot/fix_grub2_boot_problem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-faq.ru/page/sistemniy-zagruzchik-grub-vosstanovlenie-nastroyka-udalenie" TargetMode="External"/><Relationship Id="rId2" Type="http://schemas.openxmlformats.org/officeDocument/2006/relationships/hyperlink" Target="http://rus-linux.net/MyLDP/boot/fix_grub2_boot_problems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kakpedia.org/&#1082;&#1072;&#1082;-&#1085;&#1072;&#1089;&#1090;&#1088;&#1086;&#1080;&#1090;&#1100;-&#1087;&#1086;&#1088;&#1103;&#1076;&#1086;&#1082;-&#1079;&#1072;&#1075;&#1088;&#1091;&#1079;&#1082;&#1080;-boot-order-&#1074;-bios-&#1080;/" TargetMode="External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akpedia.org/&#1082;&#1072;&#1082;-&#1085;&#1072;&#1089;&#1090;&#1088;&#1086;&#1080;&#1090;&#1100;-&#1087;&#1086;&#1088;&#1103;&#1076;&#1086;&#1082;-&#1079;&#1072;&#1075;&#1088;&#1091;&#1079;&#1082;&#1080;-boot-order-&#1074;-bios-&#1080;/" TargetMode="External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s://linux-faq.ru/page/sistemniy-zagruzchik-grub-vosstanovlenie-nastroyka-udaleni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losst.ru/ustanovka-zagruzchika-gru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gif"/><Relationship Id="rId4" Type="http://schemas.openxmlformats.org/officeDocument/2006/relationships/hyperlink" Target="https://wiki.gentoo.org/wiki/GRUB2/r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viarum.ru/gpt-ili-mbr-kak-uzna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5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ip-calculator.ru/blog/ask/kak-izmenit-razmer-razdela-ntfs-ili-fat-na-window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timeweb.com/ru/community/articles/kak-izmenit-razmer-razdela-linux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GParted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web.com/ru/community/articles/kak-izmenit-razmer-razdela-linux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media.ozone.ru/multimedia/1019712450.jpg">
            <a:extLst>
              <a:ext uri="{FF2B5EF4-FFF2-40B4-BE49-F238E27FC236}">
                <a16:creationId xmlns:a16="http://schemas.microsoft.com/office/drawing/2014/main" id="{D3937061-7C4D-4DF4-A438-C79F1C91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744" y="271970"/>
            <a:ext cx="4158145" cy="302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14E1D-67AA-4385-B2C2-413E20D87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ТЕМА 003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21ADA7-072D-4534-93A1-325CDC14A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УСТАНОВКА ДИСТРИБУТИВА </a:t>
            </a:r>
            <a:r>
              <a:rPr lang="en-US" sz="3200" dirty="0"/>
              <a:t>LINUX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08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645C7C-5B96-4AF1-84ED-6B689E72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E9EB0-9FD3-4F77-99BF-445BBD1AFF92}"/>
              </a:ext>
            </a:extLst>
          </p:cNvPr>
          <p:cNvSpPr txBox="1"/>
          <p:nvPr/>
        </p:nvSpPr>
        <p:spPr>
          <a:xfrm>
            <a:off x="1425029" y="1062444"/>
            <a:ext cx="8023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800" dirty="0"/>
              <a:t>Файлы описывают </a:t>
            </a:r>
            <a:r>
              <a:rPr lang="ru-RU" sz="2800" b="1" dirty="0"/>
              <a:t>различия между предыдущей </a:t>
            </a:r>
            <a:r>
              <a:rPr lang="ru-RU" sz="2800" dirty="0"/>
              <a:t>и </a:t>
            </a:r>
            <a:r>
              <a:rPr lang="ru-RU" sz="2800" b="1" dirty="0"/>
              <a:t>новой </a:t>
            </a:r>
            <a:r>
              <a:rPr lang="ru-RU" sz="2800" dirty="0"/>
              <a:t>версией ядра, содержащие  </a:t>
            </a:r>
            <a:r>
              <a:rPr lang="ru-RU" sz="2800" b="1" dirty="0"/>
              <a:t>изменения разработчика</a:t>
            </a:r>
            <a:r>
              <a:rPr lang="ru-RU" sz="2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638E8-F04F-4B70-9530-AD9E82BD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78" y="2777297"/>
            <a:ext cx="6468707" cy="341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D4940-641A-4767-B454-70FD565613DE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C2B4E3-74A2-42D9-ADE2-3FF8087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3956"/>
            <a:ext cx="1213570" cy="24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4A82A-BECC-4CD5-AB91-35CED31F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sz="3200" dirty="0"/>
              <a:t>ара  программ « </a:t>
            </a:r>
            <a:r>
              <a:rPr lang="en-US" sz="3200" dirty="0"/>
              <a:t>diff/patch</a:t>
            </a:r>
            <a:r>
              <a:rPr lang="ru-RU" sz="3200" dirty="0"/>
              <a:t> </a:t>
            </a:r>
            <a:r>
              <a:rPr lang="ru-RU" dirty="0"/>
              <a:t>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0A3E94-F2F4-4DC6-B68C-10A84D36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0CFED-2079-41AC-9CC6-8EF4754D3890}"/>
              </a:ext>
            </a:extLst>
          </p:cNvPr>
          <p:cNvSpPr txBox="1"/>
          <p:nvPr/>
        </p:nvSpPr>
        <p:spPr>
          <a:xfrm>
            <a:off x="1130271" y="1714732"/>
            <a:ext cx="993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Другой разработчик, получивший изменение, использует  программу  </a:t>
            </a:r>
            <a:r>
              <a:rPr lang="ru-RU" sz="2400" b="1" dirty="0" err="1"/>
              <a:t>patch</a:t>
            </a:r>
            <a:r>
              <a:rPr lang="ru-RU" sz="2400" dirty="0"/>
              <a:t>,  позволяющую  применить  предложенное  изменение к  своему  дереву  </a:t>
            </a:r>
            <a:r>
              <a:rPr lang="ru-RU" sz="2400"/>
              <a:t>исходных  текстов. 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C6B39-DC08-4A13-AE21-FE94366DB3E7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FBCFC1-0F2A-48FF-830A-9007235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956"/>
            <a:ext cx="1213570" cy="24440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95AD7-EFA4-4914-BC06-A5CF6F78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419" y="3076305"/>
            <a:ext cx="6381625" cy="35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0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FF3D9B-C501-4EF5-B560-5705BAF4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68FFC-18EB-4CFF-B69B-459997FE1CB8}"/>
              </a:ext>
            </a:extLst>
          </p:cNvPr>
          <p:cNvSpPr txBox="1"/>
          <p:nvPr/>
        </p:nvSpPr>
        <p:spPr>
          <a:xfrm>
            <a:off x="1377244" y="993421"/>
            <a:ext cx="9053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/>
              <a:t>Использование  пары  программ  </a:t>
            </a:r>
            <a:r>
              <a:rPr lang="en-US" sz="2400" b="1" dirty="0"/>
              <a:t>diff/patch</a:t>
            </a:r>
            <a:r>
              <a:rPr lang="ru-RU" sz="2400" b="1" dirty="0"/>
              <a:t> дает два важных преимущества:</a:t>
            </a:r>
          </a:p>
          <a:p>
            <a:pPr>
              <a:spcAft>
                <a:spcPts val="1800"/>
              </a:spcAft>
            </a:pPr>
            <a:r>
              <a:rPr lang="ru-RU" sz="2400" dirty="0"/>
              <a:t>   </a:t>
            </a:r>
            <a:r>
              <a:rPr lang="en-US" sz="2400" dirty="0"/>
              <a:t>diff-</a:t>
            </a:r>
            <a:r>
              <a:rPr lang="ru-RU" sz="2400" dirty="0"/>
              <a:t>файл очень невелик в сравнении с полным деревом исходных текстов;</a:t>
            </a:r>
          </a:p>
          <a:p>
            <a:pPr>
              <a:spcAft>
                <a:spcPts val="1800"/>
              </a:spcAft>
            </a:pPr>
            <a:r>
              <a:rPr lang="ru-RU" sz="2400" dirty="0"/>
              <a:t>   </a:t>
            </a:r>
            <a:r>
              <a:rPr lang="en-US" sz="2400" dirty="0"/>
              <a:t>diff-</a:t>
            </a:r>
            <a:r>
              <a:rPr lang="ru-RU" sz="2400" dirty="0"/>
              <a:t>файл наглядно показывает произведенные изменения, что позволяет экспертам быстро применить эти изменения и оценить их.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C2C9C-71D5-4F0A-ADE8-E19A5B1E0D90}"/>
              </a:ext>
            </a:extLst>
          </p:cNvPr>
          <p:cNvSpPr txBox="1"/>
          <p:nvPr/>
        </p:nvSpPr>
        <p:spPr>
          <a:xfrm>
            <a:off x="4913489" y="5116648"/>
            <a:ext cx="6101644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Diff</a:t>
            </a:r>
            <a:r>
              <a:rPr lang="en-US" sz="2400" dirty="0"/>
              <a:t> – </a:t>
            </a:r>
            <a:r>
              <a:rPr lang="ru-RU" sz="2400" dirty="0"/>
              <a:t>разница.</a:t>
            </a:r>
            <a:r>
              <a:rPr lang="en-US" sz="2400" dirty="0"/>
              <a:t> </a:t>
            </a:r>
          </a:p>
          <a:p>
            <a:r>
              <a:rPr lang="en-US" sz="2400" b="1" dirty="0"/>
              <a:t>Patch </a:t>
            </a:r>
            <a:r>
              <a:rPr lang="en-US" sz="2400" dirty="0"/>
              <a:t>– </a:t>
            </a:r>
            <a:r>
              <a:rPr lang="ru-RU" sz="2400" dirty="0"/>
              <a:t>латка, накладка, пластырь.</a:t>
            </a:r>
          </a:p>
        </p:txBody>
      </p:sp>
    </p:spTree>
    <p:extLst>
      <p:ext uri="{BB962C8B-B14F-4D97-AF65-F5344CB8AC3E}">
        <p14:creationId xmlns:p14="http://schemas.microsoft.com/office/powerpoint/2010/main" val="46328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7888A0-80ED-4B6E-8D45-6F912782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9EC29-4978-4C6B-AAFC-9166A82BED6B}"/>
              </a:ext>
            </a:extLst>
          </p:cNvPr>
          <p:cNvSpPr txBox="1"/>
          <p:nvPr/>
        </p:nvSpPr>
        <p:spPr>
          <a:xfrm>
            <a:off x="6123231" y="4380593"/>
            <a:ext cx="459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/>
              <a:t>diff-</a:t>
            </a:r>
            <a:r>
              <a:rPr lang="ru-RU" sz="5400" b="1" dirty="0"/>
              <a:t>файлы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4DDA1-BDE6-4EAE-BB61-C1F382EE2082}"/>
              </a:ext>
            </a:extLst>
          </p:cNvPr>
          <p:cNvSpPr txBox="1"/>
          <p:nvPr/>
        </p:nvSpPr>
        <p:spPr>
          <a:xfrm>
            <a:off x="1286934" y="816087"/>
            <a:ext cx="610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</a:rPr>
              <a:t>Rolling </a:t>
            </a:r>
            <a:r>
              <a:rPr lang="ru-RU" sz="5400" b="1" dirty="0" err="1">
                <a:solidFill>
                  <a:srgbClr val="002060"/>
                </a:solidFill>
              </a:rPr>
              <a:t>release</a:t>
            </a:r>
            <a:r>
              <a:rPr lang="ru-RU" sz="5400" b="1" dirty="0">
                <a:solidFill>
                  <a:srgbClr val="002060"/>
                </a:solidFill>
              </a:rPr>
              <a:t> </a:t>
            </a:r>
            <a:endParaRPr lang="ru-RU" sz="54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C641A-2157-4CB3-B596-DED78154AAA7}"/>
              </a:ext>
            </a:extLst>
          </p:cNvPr>
          <p:cNvSpPr txBox="1"/>
          <p:nvPr/>
        </p:nvSpPr>
        <p:spPr>
          <a:xfrm>
            <a:off x="1309512" y="2413338"/>
            <a:ext cx="9405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Система плавающих выпусков </a:t>
            </a:r>
            <a:r>
              <a:rPr lang="ru-RU" sz="2400" dirty="0"/>
              <a:t>позволяет всегда иметь последние версии устанавливаемых программ, без периодической переустановки системы.</a:t>
            </a:r>
          </a:p>
        </p:txBody>
      </p:sp>
      <p:pic>
        <p:nvPicPr>
          <p:cNvPr id="8" name="Picture 2" descr="Изображение логотипа">
            <a:extLst>
              <a:ext uri="{FF2B5EF4-FFF2-40B4-BE49-F238E27FC236}">
                <a16:creationId xmlns:a16="http://schemas.microsoft.com/office/drawing/2014/main" id="{F65E1BE8-337D-425F-9FB3-B5E4B79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83" y="657671"/>
            <a:ext cx="1645882" cy="12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прямоугольное со скругленными углами 8">
            <a:extLst>
              <a:ext uri="{FF2B5EF4-FFF2-40B4-BE49-F238E27FC236}">
                <a16:creationId xmlns:a16="http://schemas.microsoft.com/office/drawing/2014/main" id="{4B947447-077C-42D6-8F0A-82F35554F58D}"/>
              </a:ext>
            </a:extLst>
          </p:cNvPr>
          <p:cNvSpPr/>
          <p:nvPr/>
        </p:nvSpPr>
        <p:spPr>
          <a:xfrm>
            <a:off x="959556" y="4733834"/>
            <a:ext cx="4097866" cy="1140178"/>
          </a:xfrm>
          <a:prstGeom prst="wedgeRoundRectCallout">
            <a:avLst>
              <a:gd name="adj1" fmla="val 70627"/>
              <a:gd name="adj2" fmla="val -42451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Красивая обертка для простой технологии.</a:t>
            </a:r>
          </a:p>
        </p:txBody>
      </p:sp>
    </p:spTree>
    <p:extLst>
      <p:ext uri="{BB962C8B-B14F-4D97-AF65-F5344CB8AC3E}">
        <p14:creationId xmlns:p14="http://schemas.microsoft.com/office/powerpoint/2010/main" val="61666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DF0225-3520-43A2-86DE-B6D6B9B1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14</a:t>
            </a:fld>
            <a:endParaRPr lang="ru-RU"/>
          </a:p>
        </p:txBody>
      </p:sp>
      <p:pic>
        <p:nvPicPr>
          <p:cNvPr id="3" name="Picture 2" descr="https://avatars.mds.yandex.net/get-pdb/2303218/8199cc1f-a39c-4968-9e25-976733b9637a/s1200">
            <a:extLst>
              <a:ext uri="{FF2B5EF4-FFF2-40B4-BE49-F238E27FC236}">
                <a16:creationId xmlns:a16="http://schemas.microsoft.com/office/drawing/2014/main" id="{3D29640A-1DF3-44F8-94D0-21293DF6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4" y="640987"/>
            <a:ext cx="11879646" cy="62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3369D-B908-417F-B164-0BE8BF99413E}"/>
              </a:ext>
            </a:extLst>
          </p:cNvPr>
          <p:cNvSpPr txBox="1"/>
          <p:nvPr/>
        </p:nvSpPr>
        <p:spPr>
          <a:xfrm>
            <a:off x="311385" y="4527135"/>
            <a:ext cx="50882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Загрузка системы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Разделы диска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Файловая система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454BAC-9C54-40ED-B009-3F3D8FC34CFA}"/>
              </a:ext>
            </a:extLst>
          </p:cNvPr>
          <p:cNvSpPr txBox="1">
            <a:spLocks/>
          </p:cNvSpPr>
          <p:nvPr/>
        </p:nvSpPr>
        <p:spPr>
          <a:xfrm>
            <a:off x="311385" y="137407"/>
            <a:ext cx="9607661" cy="5992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2"/>
                </a:solidFill>
              </a:rPr>
              <a:t>Некоторые вопросы которые у вас появятся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21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6D9C2-18F5-4EBA-8044-283BB0E3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операционной системы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4807C6-1290-4380-BF67-96EF4E4DF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Процесс загрузки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4A97D-C428-4E61-8B41-8E4B3BDE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15</a:t>
            </a:fld>
            <a:endParaRPr lang="ru-RU"/>
          </a:p>
        </p:txBody>
      </p:sp>
      <p:pic>
        <p:nvPicPr>
          <p:cNvPr id="4106" name="Picture 10" descr="Урок 1] Строение связанного списка в Java">
            <a:extLst>
              <a:ext uri="{FF2B5EF4-FFF2-40B4-BE49-F238E27FC236}">
                <a16:creationId xmlns:a16="http://schemas.microsoft.com/office/drawing/2014/main" id="{FEA02A50-F859-471A-9FAA-506555AF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11" y="4205253"/>
            <a:ext cx="6817784" cy="22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3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7E44C3-803F-4ADC-ABE2-DB31AF6E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16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6F861-05C1-4EAB-A565-D7EA4DD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0" y="0"/>
            <a:ext cx="8997245" cy="67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4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3E1C4F-1E6E-4411-A809-C13E949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A72EC-8805-40E8-A087-42975EB20DF7}"/>
              </a:ext>
            </a:extLst>
          </p:cNvPr>
          <p:cNvSpPr txBox="1"/>
          <p:nvPr/>
        </p:nvSpPr>
        <p:spPr>
          <a:xfrm>
            <a:off x="1210732" y="1085863"/>
            <a:ext cx="8881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Процесс загрузки компьютера, относящегося к семейству IBM PC: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9DCEA-D3D5-40F9-9901-EE3D7433A028}"/>
              </a:ext>
            </a:extLst>
          </p:cNvPr>
          <p:cNvSpPr txBox="1"/>
          <p:nvPr/>
        </p:nvSpPr>
        <p:spPr>
          <a:xfrm>
            <a:off x="5365045" y="5720010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76AFC-AA5C-4D30-AE64-A1EFD1A81122}"/>
              </a:ext>
            </a:extLst>
          </p:cNvPr>
          <p:cNvSpPr txBox="1"/>
          <p:nvPr/>
        </p:nvSpPr>
        <p:spPr>
          <a:xfrm>
            <a:off x="1210732" y="1864054"/>
            <a:ext cx="9807224" cy="3477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При подаче питания на материнскую плату, первым делом загружается и выполняется небольшая программа, записанная в специальной микросхеме материнской платы - BIOS. Эта программа проверяет наличие и правильность функционирования критичных компонентов - оперативной памяти, видеоадаптера, дисков.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После выполнения такого теста программа BIOS проверяет подключенные к материнской плате диски - на каждом из них она ищет специальную отметку, которая указывает на то, что диск загрузочный.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Если такая отметка обнаруживается, то программа BIOS загружает с этого диска записанную на нем программу-загрузчик и передает ей управление.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554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E1EE7-3216-4E44-A41A-B59339C5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БИОСа при установке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13E2FE6-A8C4-4404-970E-06882A96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18</a:t>
            </a:fld>
            <a:endParaRPr lang="ru-RU"/>
          </a:p>
        </p:txBody>
      </p:sp>
      <p:pic>
        <p:nvPicPr>
          <p:cNvPr id="3074" name="Picture 2" descr="Отличия BIOS и UEFI">
            <a:extLst>
              <a:ext uri="{FF2B5EF4-FFF2-40B4-BE49-F238E27FC236}">
                <a16:creationId xmlns:a16="http://schemas.microsoft.com/office/drawing/2014/main" id="{1FB329D2-23C8-48A3-98FE-2273F736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002559"/>
            <a:ext cx="3484440" cy="23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7219E6E4-BB2F-46F4-8CB7-CE7E21658B97}"/>
              </a:ext>
            </a:extLst>
          </p:cNvPr>
          <p:cNvSpPr/>
          <p:nvPr/>
        </p:nvSpPr>
        <p:spPr>
          <a:xfrm>
            <a:off x="6897511" y="4602726"/>
            <a:ext cx="3943700" cy="1262079"/>
          </a:xfrm>
          <a:prstGeom prst="wedgeRectCallout">
            <a:avLst>
              <a:gd name="adj1" fmla="val -78231"/>
              <a:gd name="adj2" fmla="val -50203"/>
            </a:avLst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Этап загрузки </a:t>
            </a:r>
            <a:r>
              <a:rPr lang="en-US" dirty="0"/>
              <a:t>#1</a:t>
            </a:r>
            <a:r>
              <a:rPr lang="ru-RU" dirty="0"/>
              <a:t>: </a:t>
            </a:r>
            <a:br>
              <a:rPr lang="ru-RU" dirty="0"/>
            </a:br>
            <a:r>
              <a:rPr lang="ru-RU" dirty="0"/>
              <a:t>Тестирование и настройка аппаратных средств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07AD1-489F-4FA4-9198-F79582D5F7B6}"/>
              </a:ext>
            </a:extLst>
          </p:cNvPr>
          <p:cNvSpPr txBox="1"/>
          <p:nvPr/>
        </p:nvSpPr>
        <p:spPr>
          <a:xfrm>
            <a:off x="5159023" y="2610211"/>
            <a:ext cx="62314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800" dirty="0"/>
              <a:t>Настройка прошивки </a:t>
            </a:r>
            <a:r>
              <a:rPr lang="en-US" sz="2800" dirty="0"/>
              <a:t>BIOS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800" dirty="0"/>
              <a:t>Настройка прошивки </a:t>
            </a:r>
            <a:r>
              <a:rPr lang="en-US" sz="2800" dirty="0"/>
              <a:t>UEFI BIOS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0764-61E7-4057-B684-13148C4EB868}"/>
              </a:ext>
            </a:extLst>
          </p:cNvPr>
          <p:cNvSpPr txBox="1"/>
          <p:nvPr/>
        </p:nvSpPr>
        <p:spPr>
          <a:xfrm>
            <a:off x="5196555" y="2002559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Два способа зависят от типов прошивки:</a:t>
            </a:r>
          </a:p>
        </p:txBody>
      </p:sp>
    </p:spTree>
    <p:extLst>
      <p:ext uri="{BB962C8B-B14F-4D97-AF65-F5344CB8AC3E}">
        <p14:creationId xmlns:p14="http://schemas.microsoft.com/office/powerpoint/2010/main" val="72553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3660F-214B-4E88-8061-7ADCB7D1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прошивки </a:t>
            </a:r>
            <a:r>
              <a:rPr lang="en-US" dirty="0"/>
              <a:t>BIOS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C7E398-937B-4C01-8CC2-BAA9C6D3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19</a:t>
            </a:fld>
            <a:endParaRPr lang="ru-RU"/>
          </a:p>
        </p:txBody>
      </p:sp>
      <p:pic>
        <p:nvPicPr>
          <p:cNvPr id="4" name="Picture 4" descr="Установка Ubuntu. Настройка BIOS, разметка диска, инсталляция">
            <a:extLst>
              <a:ext uri="{FF2B5EF4-FFF2-40B4-BE49-F238E27FC236}">
                <a16:creationId xmlns:a16="http://schemas.microsoft.com/office/drawing/2014/main" id="{7825F966-C069-480D-B245-F34392D70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772" y="2002559"/>
            <a:ext cx="6944455" cy="44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97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EA95A-C016-417E-B3CF-5E1974CF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Рассматриваемые вопросы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61378-5DE7-441A-AC5B-0748368D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2B0BC-9A25-4D6F-AE62-21ACFBB8E10E}"/>
              </a:ext>
            </a:extLst>
          </p:cNvPr>
          <p:cNvSpPr txBox="1"/>
          <p:nvPr/>
        </p:nvSpPr>
        <p:spPr>
          <a:xfrm>
            <a:off x="1670756" y="2002559"/>
            <a:ext cx="92907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Процесс установки </a:t>
            </a:r>
            <a:r>
              <a:rPr lang="en-US" sz="3200" dirty="0"/>
              <a:t>Linux</a:t>
            </a:r>
            <a:r>
              <a:rPr lang="ru-RU" sz="3200" dirty="0"/>
              <a:t> на компьютер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Обновление дистрибутива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Загрузка операционной системы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 err="1"/>
              <a:t>Мультизагрузка</a:t>
            </a:r>
            <a:r>
              <a:rPr lang="ru-RU" sz="3200" dirty="0"/>
              <a:t> операционных систем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Адресное пространство диска </a:t>
            </a:r>
          </a:p>
        </p:txBody>
      </p:sp>
    </p:spTree>
    <p:extLst>
      <p:ext uri="{BB962C8B-B14F-4D97-AF65-F5344CB8AC3E}">
        <p14:creationId xmlns:p14="http://schemas.microsoft.com/office/powerpoint/2010/main" val="274840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Интерфейс расширяемой прошивки (EFI)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2E4B6-5E24-40E2-9B4D-617AA28C3A20}"/>
              </a:ext>
            </a:extLst>
          </p:cNvPr>
          <p:cNvSpPr txBox="1"/>
          <p:nvPr/>
        </p:nvSpPr>
        <p:spPr>
          <a:xfrm>
            <a:off x="1129166" y="1971131"/>
            <a:ext cx="6709909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</a:rPr>
              <a:t> EFI предназначен для замены BIOS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D649E-380A-428F-AE77-3B33A9CA51B9}"/>
              </a:ext>
            </a:extLst>
          </p:cNvPr>
          <p:cNvSpPr txBox="1"/>
          <p:nvPr/>
        </p:nvSpPr>
        <p:spPr>
          <a:xfrm>
            <a:off x="226217" y="6389903"/>
            <a:ext cx="969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https://ru </a:t>
            </a:r>
            <a:r>
              <a:rPr lang="en-US" sz="1400" b="1" dirty="0" err="1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wikipedia</a:t>
            </a:r>
            <a:r>
              <a:rPr lang="en-US" sz="1400" b="1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 org/wiki/Extensible_Firmware_Interface</a:t>
            </a:r>
            <a:endParaRPr lang="ru-RU" sz="14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41254-6DF5-4620-99FD-2DD9C55A8C33}"/>
              </a:ext>
            </a:extLst>
          </p:cNvPr>
          <p:cNvSpPr txBox="1"/>
          <p:nvPr/>
        </p:nvSpPr>
        <p:spPr>
          <a:xfrm>
            <a:off x="1129165" y="2992649"/>
            <a:ext cx="6709909" cy="1323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dirty="0" err="1">
                <a:solidFill>
                  <a:srgbClr val="0070C0"/>
                </a:solidFill>
              </a:rPr>
              <a:t>Extensible</a:t>
            </a:r>
            <a:r>
              <a:rPr lang="ru-RU" sz="2000" b="1" dirty="0">
                <a:solidFill>
                  <a:srgbClr val="0070C0"/>
                </a:solidFill>
              </a:rPr>
              <a:t> </a:t>
            </a:r>
            <a:r>
              <a:rPr lang="ru-RU" sz="2000" b="1" dirty="0" err="1">
                <a:solidFill>
                  <a:srgbClr val="0070C0"/>
                </a:solidFill>
              </a:rPr>
              <a:t>Firmware</a:t>
            </a:r>
            <a:r>
              <a:rPr lang="ru-RU" sz="2000" b="1" dirty="0">
                <a:solidFill>
                  <a:srgbClr val="0070C0"/>
                </a:solidFill>
              </a:rPr>
              <a:t> Interface </a:t>
            </a:r>
            <a:r>
              <a:rPr lang="ru-RU" sz="2000" dirty="0"/>
              <a:t>– интерфейс между операционной системой и микропрограммами, управляющими низкоуровневыми функциями оборудования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</p:txBody>
      </p:sp>
      <p:pic>
        <p:nvPicPr>
          <p:cNvPr id="5124" name="Picture 4" descr="https://upload.wikimedia.org/wikipedia/commons/a/ab/Efi-simple.png">
            <a:extLst>
              <a:ext uri="{FF2B5EF4-FFF2-40B4-BE49-F238E27FC236}">
                <a16:creationId xmlns:a16="http://schemas.microsoft.com/office/drawing/2014/main" id="{143D94AC-6695-449B-8A3A-A6921AA8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23" y="1960875"/>
            <a:ext cx="3856938" cy="29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25B6-7C89-45F6-9B29-4C6EBA0F3075}"/>
              </a:ext>
            </a:extLst>
          </p:cNvPr>
          <p:cNvSpPr txBox="1"/>
          <p:nvPr/>
        </p:nvSpPr>
        <p:spPr>
          <a:xfrm>
            <a:off x="1129166" y="4814387"/>
            <a:ext cx="945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Основное назначение: </a:t>
            </a:r>
          </a:p>
          <a:p>
            <a:r>
              <a:rPr lang="ru-RU" sz="2400" dirty="0"/>
              <a:t>корректно инициализировать оборудование при включении системы и передать управление </a:t>
            </a:r>
            <a:r>
              <a:rPr lang="ru-RU" sz="2400"/>
              <a:t>загрузчику ОС</a:t>
            </a:r>
            <a:r>
              <a:rPr lang="en-US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5029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D66809-381C-4144-84D0-CB79A47B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21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3B077E-EE3B-438C-AA5C-6E9A383F3BF4}"/>
              </a:ext>
            </a:extLst>
          </p:cNvPr>
          <p:cNvSpPr/>
          <p:nvPr/>
        </p:nvSpPr>
        <p:spPr>
          <a:xfrm>
            <a:off x="1081304" y="3916205"/>
            <a:ext cx="107712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C00000"/>
                </a:solidFill>
                <a:highlight>
                  <a:srgbClr val="C0C0C0"/>
                </a:highlight>
              </a:rPr>
              <a:t>Линуксоиды</a:t>
            </a:r>
            <a:r>
              <a:rPr lang="ru-RU" sz="2000" dirty="0">
                <a:solidFill>
                  <a:srgbClr val="C00000"/>
                </a:solidFill>
                <a:highlight>
                  <a:srgbClr val="C0C0C0"/>
                </a:highlight>
              </a:rPr>
              <a:t> предупреждали, внедрение технологии </a:t>
            </a:r>
            <a:r>
              <a:rPr lang="ru-RU" sz="2000" dirty="0" err="1">
                <a:solidFill>
                  <a:srgbClr val="C00000"/>
                </a:solidFill>
                <a:highlight>
                  <a:srgbClr val="C0C0C0"/>
                </a:highlight>
              </a:rPr>
              <a:t>Secure</a:t>
            </a:r>
            <a:r>
              <a:rPr lang="ru-RU" sz="2000" dirty="0">
                <a:solidFill>
                  <a:srgbClr val="C00000"/>
                </a:solidFill>
                <a:highlight>
                  <a:srgbClr val="C0C0C0"/>
                </a:highlight>
              </a:rPr>
              <a:t> </a:t>
            </a:r>
            <a:r>
              <a:rPr lang="ru-RU" sz="2000" dirty="0" err="1">
                <a:solidFill>
                  <a:srgbClr val="C00000"/>
                </a:solidFill>
                <a:highlight>
                  <a:srgbClr val="C0C0C0"/>
                </a:highlight>
              </a:rPr>
              <a:t>Boot</a:t>
            </a:r>
            <a:r>
              <a:rPr lang="ru-RU" sz="2000" dirty="0">
                <a:solidFill>
                  <a:srgbClr val="C00000"/>
                </a:solidFill>
                <a:highlight>
                  <a:srgbClr val="C0C0C0"/>
                </a:highlight>
              </a:rPr>
              <a:t> способом, для устройств с </a:t>
            </a:r>
            <a:r>
              <a:rPr lang="ru-RU" sz="2000" b="1" dirty="0" err="1">
                <a:solidFill>
                  <a:srgbClr val="C00000"/>
                </a:solidFill>
                <a:highlight>
                  <a:srgbClr val="C0C0C0"/>
                </a:highlight>
              </a:rPr>
              <a:t>Windows</a:t>
            </a:r>
            <a:r>
              <a:rPr lang="ru-RU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 8</a:t>
            </a:r>
            <a:r>
              <a:rPr lang="ru-RU" sz="2000" dirty="0">
                <a:solidFill>
                  <a:srgbClr val="C00000"/>
                </a:solidFill>
                <a:highlight>
                  <a:srgbClr val="C0C0C0"/>
                </a:highlight>
              </a:rPr>
              <a:t>, </a:t>
            </a:r>
            <a:r>
              <a:rPr lang="ru-RU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ограничит свободу пользователей в выборе операционной системы</a:t>
            </a:r>
            <a:r>
              <a:rPr lang="ru-RU" sz="2000" dirty="0">
                <a:solidFill>
                  <a:srgbClr val="C00000"/>
                </a:solidFill>
                <a:highlight>
                  <a:srgbClr val="C0C0C0"/>
                </a:highlight>
              </a:rPr>
              <a:t> или действиях с ней</a:t>
            </a:r>
            <a:r>
              <a:rPr lang="ru-RU" sz="2000" dirty="0">
                <a:solidFill>
                  <a:srgbClr val="C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C00000"/>
                </a:solidFill>
              </a:rPr>
              <a:t>Антивирусная безопасность</a:t>
            </a:r>
            <a:r>
              <a:rPr lang="ru-RU" sz="2000" dirty="0">
                <a:solidFill>
                  <a:srgbClr val="C00000"/>
                </a:solidFill>
              </a:rPr>
              <a:t>, вредоносное ПО могло оставаться в компьютере не только при переформатировании жёсткого диска, а также при замене самого жёсткого диска.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820B33-2719-4DDD-809C-EF82AA7806F3}"/>
              </a:ext>
            </a:extLst>
          </p:cNvPr>
          <p:cNvSpPr/>
          <p:nvPr/>
        </p:nvSpPr>
        <p:spPr>
          <a:xfrm>
            <a:off x="1081304" y="2269319"/>
            <a:ext cx="68096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Критика</a:t>
            </a:r>
            <a:r>
              <a:rPr lang="ru-RU" sz="2000" dirty="0">
                <a:solidFill>
                  <a:srgbClr val="C0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00"/>
                </a:solidFill>
              </a:rPr>
              <a:t>EFI привёл к </a:t>
            </a:r>
            <a:r>
              <a:rPr lang="ru-RU" sz="2000" b="1" dirty="0">
                <a:solidFill>
                  <a:srgbClr val="C00000"/>
                </a:solidFill>
              </a:rPr>
              <a:t>усложнению</a:t>
            </a:r>
            <a:r>
              <a:rPr lang="ru-RU" sz="2000" dirty="0">
                <a:solidFill>
                  <a:srgbClr val="C00000"/>
                </a:solidFill>
              </a:rPr>
              <a:t> системы, </a:t>
            </a:r>
            <a:r>
              <a:rPr lang="ru-RU" sz="2000" b="1" dirty="0">
                <a:solidFill>
                  <a:srgbClr val="C00000"/>
                </a:solidFill>
              </a:rPr>
              <a:t>не давая </a:t>
            </a:r>
            <a:r>
              <a:rPr lang="ru-RU" sz="2000" dirty="0">
                <a:solidFill>
                  <a:srgbClr val="C00000"/>
                </a:solidFill>
              </a:rPr>
              <a:t>существенных </a:t>
            </a:r>
            <a:r>
              <a:rPr lang="ru-RU" sz="2000" b="1" dirty="0">
                <a:solidFill>
                  <a:srgbClr val="C00000"/>
                </a:solidFill>
              </a:rPr>
              <a:t>преимуществ</a:t>
            </a:r>
            <a:r>
              <a:rPr lang="ru-RU" sz="2000" dirty="0">
                <a:solidFill>
                  <a:srgbClr val="C00000"/>
                </a:solidFill>
              </a:rPr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C00000"/>
                </a:solidFill>
              </a:rPr>
              <a:t>Отказ от альтернатив </a:t>
            </a:r>
            <a:r>
              <a:rPr lang="ru-RU" sz="2000" dirty="0">
                <a:solidFill>
                  <a:srgbClr val="C00000"/>
                </a:solidFill>
              </a:rPr>
              <a:t>BIOS с полностью открытыми исходными текстами — </a:t>
            </a:r>
            <a:r>
              <a:rPr lang="ru-RU" sz="2000" dirty="0" err="1">
                <a:solidFill>
                  <a:srgbClr val="C00000"/>
                </a:solidFill>
              </a:rPr>
              <a:t>OpenBIOS</a:t>
            </a:r>
            <a:r>
              <a:rPr lang="ru-RU" sz="2000" dirty="0">
                <a:solidFill>
                  <a:srgbClr val="C00000"/>
                </a:solidFill>
              </a:rPr>
              <a:t>;</a:t>
            </a:r>
          </a:p>
        </p:txBody>
      </p:sp>
      <p:pic>
        <p:nvPicPr>
          <p:cNvPr id="5" name="Picture 2" descr="https://upload.wikimedia.org/wikipedia/commons/thumb/d/df/Uefi_logo.svg/180px-Uefi_logo.svg.png">
            <a:extLst>
              <a:ext uri="{FF2B5EF4-FFF2-40B4-BE49-F238E27FC236}">
                <a16:creationId xmlns:a16="http://schemas.microsoft.com/office/drawing/2014/main" id="{9D6A708A-47C2-48B7-BFD1-67C40C28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76" y="851499"/>
            <a:ext cx="2453920" cy="28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E3ECE873-8338-4D07-9119-75159DF4B45E}"/>
              </a:ext>
            </a:extLst>
          </p:cNvPr>
          <p:cNvSpPr/>
          <p:nvPr/>
        </p:nvSpPr>
        <p:spPr>
          <a:xfrm>
            <a:off x="1240563" y="767644"/>
            <a:ext cx="6491112" cy="1140178"/>
          </a:xfrm>
          <a:prstGeom prst="wedgeRoundRectCallout">
            <a:avLst>
              <a:gd name="adj1" fmla="val 60956"/>
              <a:gd name="adj2" fmla="val 12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2800" dirty="0"/>
              <a:t>Последняя версия стандарта </a:t>
            </a:r>
            <a:r>
              <a:rPr lang="ru-RU" sz="2800" b="1" dirty="0"/>
              <a:t>EFI</a:t>
            </a:r>
            <a:r>
              <a:rPr lang="ru-RU" sz="2800" dirty="0"/>
              <a:t> носит </a:t>
            </a:r>
            <a:r>
              <a:rPr lang="ru-RU" sz="2800"/>
              <a:t>название </a:t>
            </a:r>
            <a:r>
              <a:rPr lang="ru-RU" sz="2800" b="1"/>
              <a:t>UEFI</a:t>
            </a:r>
            <a:r>
              <a:rPr lang="en-US" sz="2800" b="1"/>
              <a:t>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39379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2A4A10-AF1E-4ECD-9504-1E2BBAD9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22</a:t>
            </a:fld>
            <a:endParaRPr lang="ru-RU"/>
          </a:p>
        </p:txBody>
      </p:sp>
      <p:pic>
        <p:nvPicPr>
          <p:cNvPr id="2050" name="Picture 2" descr="Технология UEFI и Windows 8 | Windows для системных администраторов">
            <a:extLst>
              <a:ext uri="{FF2B5EF4-FFF2-40B4-BE49-F238E27FC236}">
                <a16:creationId xmlns:a16="http://schemas.microsoft.com/office/drawing/2014/main" id="{A77C06BF-27A0-415B-B59F-C78ABD90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0063"/>
            <a:ext cx="9139144" cy="62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0C58E8-ABB6-46DF-9EC1-0AFB351E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D15F4-A4FB-4196-8E23-877AFE661634}"/>
              </a:ext>
            </a:extLst>
          </p:cNvPr>
          <p:cNvSpPr txBox="1"/>
          <p:nvPr/>
        </p:nvSpPr>
        <p:spPr>
          <a:xfrm>
            <a:off x="1109133" y="1127037"/>
            <a:ext cx="9333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</a:rPr>
              <a:t>Д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ля организации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мультизагрузочных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систем важно понятие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использования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адресного пространства дисков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на которых </a:t>
            </a: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</a:rPr>
              <a:t>размещаются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операционные системы.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A498C-8A97-4FB5-B69C-DC02EA41A938}"/>
              </a:ext>
            </a:extLst>
          </p:cNvPr>
          <p:cNvSpPr txBox="1"/>
          <p:nvPr/>
        </p:nvSpPr>
        <p:spPr>
          <a:xfrm>
            <a:off x="5624689" y="5730963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4ACC4-7889-4BC6-9D0D-C54F329445D1}"/>
              </a:ext>
            </a:extLst>
          </p:cNvPr>
          <p:cNvSpPr txBox="1"/>
          <p:nvPr/>
        </p:nvSpPr>
        <p:spPr>
          <a:xfrm>
            <a:off x="1535288" y="2551866"/>
            <a:ext cx="966328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Пустое  дисковое пространство должно быть поделено на разделы.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</a:rPr>
              <a:t>З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атем на этих разделах должны быть созданы файловые системы.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</a:rPr>
              <a:t>Затем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 эти файловые системы можно записывать программы и данные, в том числе операционные системы.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63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7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95F37-F541-4986-B1FD-DD535A0D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br>
              <a:rPr lang="ru-RU" dirty="0"/>
            </a:br>
            <a:r>
              <a:rPr lang="ru-RU" dirty="0"/>
              <a:t>адресного пространства дисков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6C4B1-5629-44AD-A124-09FC74EE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Разделы жесткого диска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6C736B-1EA2-4E81-9288-841F9F0D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24</a:t>
            </a:fld>
            <a:endParaRPr lang="ru-RU"/>
          </a:p>
        </p:txBody>
      </p:sp>
      <p:pic>
        <p:nvPicPr>
          <p:cNvPr id="7170" name="Picture 2" descr="Как разделить жесткий диск в Windows - Пошаговое руководство">
            <a:extLst>
              <a:ext uri="{FF2B5EF4-FFF2-40B4-BE49-F238E27FC236}">
                <a16:creationId xmlns:a16="http://schemas.microsoft.com/office/drawing/2014/main" id="{27B4784B-E6B8-49D8-A40F-ED590279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78" y="4119914"/>
            <a:ext cx="3901016" cy="26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3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FA95-F128-415C-BC78-76F105FB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Разметка диска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DFADE1-3487-4B79-A83E-D7B9DC86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25</a:t>
            </a:fld>
            <a:endParaRPr lang="ru-RU"/>
          </a:p>
        </p:txBody>
      </p:sp>
      <p:pic>
        <p:nvPicPr>
          <p:cNvPr id="5" name="Picture 2" descr="https://upload.wikimedia.org/wikipedia/commons/thumb/d/d7/Disk-structure.svg/300px-Disk-structure.svg.png">
            <a:extLst>
              <a:ext uri="{FF2B5EF4-FFF2-40B4-BE49-F238E27FC236}">
                <a16:creationId xmlns:a16="http://schemas.microsoft.com/office/drawing/2014/main" id="{111BB3CF-F11D-4112-9EC5-76D2D1AC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4" y="640986"/>
            <a:ext cx="4626288" cy="462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29513-8F49-4A1C-8556-32F6E23601D1}"/>
              </a:ext>
            </a:extLst>
          </p:cNvPr>
          <p:cNvSpPr txBox="1"/>
          <p:nvPr/>
        </p:nvSpPr>
        <p:spPr>
          <a:xfrm>
            <a:off x="8399350" y="4195715"/>
            <a:ext cx="38484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ru-RU" sz="1600" dirty="0"/>
              <a:t>Структура диска: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(A) дорожка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(B) геометрический сектор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(C) сектор дорожки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(D) кластер</a:t>
            </a:r>
          </a:p>
        </p:txBody>
      </p:sp>
      <p:pic>
        <p:nvPicPr>
          <p:cNvPr id="7" name="Picture 10" descr="https://images.ua.prom.st/1319528909_w640_h640_zhyostkij-disk-35.jpg">
            <a:extLst>
              <a:ext uri="{FF2B5EF4-FFF2-40B4-BE49-F238E27FC236}">
                <a16:creationId xmlns:a16="http://schemas.microsoft.com/office/drawing/2014/main" id="{2F90FF7F-2AEF-4C29-8701-4FF62166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4" y="1650170"/>
            <a:ext cx="2427110" cy="18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9135E66B-1BDB-4095-A165-D706C1E31F16}"/>
              </a:ext>
            </a:extLst>
          </p:cNvPr>
          <p:cNvSpPr/>
          <p:nvPr/>
        </p:nvSpPr>
        <p:spPr>
          <a:xfrm>
            <a:off x="974492" y="1987982"/>
            <a:ext cx="4064000" cy="1932295"/>
          </a:xfrm>
          <a:prstGeom prst="wedgeRoundRectCallout">
            <a:avLst>
              <a:gd name="adj1" fmla="val 71111"/>
              <a:gd name="adj2" fmla="val -29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Жесткий диск размечен на кластеры, секторы, разделы.</a:t>
            </a:r>
          </a:p>
        </p:txBody>
      </p:sp>
      <p:sp>
        <p:nvSpPr>
          <p:cNvPr id="9" name="Облачко с текстом: прямоугольное со скругленными углами 8">
            <a:extLst>
              <a:ext uri="{FF2B5EF4-FFF2-40B4-BE49-F238E27FC236}">
                <a16:creationId xmlns:a16="http://schemas.microsoft.com/office/drawing/2014/main" id="{525DC627-967C-418D-AF33-E679976B189E}"/>
              </a:ext>
            </a:extLst>
          </p:cNvPr>
          <p:cNvSpPr/>
          <p:nvPr/>
        </p:nvSpPr>
        <p:spPr>
          <a:xfrm>
            <a:off x="1620360" y="4301067"/>
            <a:ext cx="4475640" cy="1741307"/>
          </a:xfrm>
          <a:prstGeom prst="wedgeRoundRectCallout">
            <a:avLst>
              <a:gd name="adj1" fmla="val 41600"/>
              <a:gd name="adj2" fmla="val -683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Разметка происходит при форматировании дискового пространства.</a:t>
            </a:r>
          </a:p>
        </p:txBody>
      </p:sp>
    </p:spTree>
    <p:extLst>
      <p:ext uri="{BB962C8B-B14F-4D97-AF65-F5344CB8AC3E}">
        <p14:creationId xmlns:p14="http://schemas.microsoft.com/office/powerpoint/2010/main" val="16911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79BD0-2C9F-4487-B208-A9D97525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начального загрузчика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933F32-33A0-46B3-B245-2D9F90FC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26</a:t>
            </a:fld>
            <a:endParaRPr lang="ru-RU"/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67C34259-D007-421C-9072-32378FD80EC4}"/>
              </a:ext>
            </a:extLst>
          </p:cNvPr>
          <p:cNvSpPr/>
          <p:nvPr/>
        </p:nvSpPr>
        <p:spPr>
          <a:xfrm>
            <a:off x="8436851" y="1302606"/>
            <a:ext cx="2962450" cy="638087"/>
          </a:xfrm>
          <a:prstGeom prst="wedgeRectCallout">
            <a:avLst>
              <a:gd name="adj1" fmla="val -79662"/>
              <a:gd name="adj2" fmla="val 32088"/>
            </a:avLst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Этап загрузки </a:t>
            </a:r>
            <a:r>
              <a:rPr lang="en-US" dirty="0"/>
              <a:t>#2</a:t>
            </a:r>
            <a:r>
              <a:rPr lang="ru-RU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FA368-2BF9-428B-8B9C-9560007F26D9}"/>
              </a:ext>
            </a:extLst>
          </p:cNvPr>
          <p:cNvSpPr txBox="1"/>
          <p:nvPr/>
        </p:nvSpPr>
        <p:spPr>
          <a:xfrm>
            <a:off x="1581826" y="6258258"/>
            <a:ext cx="8022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 или MBR – как узнать стиль разметки диска? (viarum.ru)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1B3E8-E8C9-46B3-99DC-AC158CF4E1B5}"/>
              </a:ext>
            </a:extLst>
          </p:cNvPr>
          <p:cNvSpPr txBox="1"/>
          <p:nvPr/>
        </p:nvSpPr>
        <p:spPr>
          <a:xfrm>
            <a:off x="1130270" y="2084064"/>
            <a:ext cx="8115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Поиск зависит от способа разметки жестких дисков: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D59B2-BCF3-4EAD-AFA7-116201335E67}"/>
              </a:ext>
            </a:extLst>
          </p:cNvPr>
          <p:cNvSpPr txBox="1"/>
          <p:nvPr/>
        </p:nvSpPr>
        <p:spPr>
          <a:xfrm>
            <a:off x="1130270" y="2772000"/>
            <a:ext cx="1106173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MBR 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ru-RU" sz="3200" dirty="0" err="1">
                <a:solidFill>
                  <a:schemeClr val="bg1"/>
                </a:solidFill>
              </a:rPr>
              <a:t>Main</a:t>
            </a:r>
            <a:r>
              <a:rPr lang="ru-RU" sz="3200" dirty="0">
                <a:solidFill>
                  <a:schemeClr val="bg1"/>
                </a:solidFill>
              </a:rPr>
              <a:t>/Master Boot </a:t>
            </a:r>
            <a:r>
              <a:rPr lang="ru-RU" sz="3200" dirty="0" err="1">
                <a:solidFill>
                  <a:schemeClr val="bg1"/>
                </a:solidFill>
              </a:rPr>
              <a:t>Record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85CBC-F84C-491D-B7D1-96243BD9CA3D}"/>
              </a:ext>
            </a:extLst>
          </p:cNvPr>
          <p:cNvSpPr txBox="1"/>
          <p:nvPr/>
        </p:nvSpPr>
        <p:spPr>
          <a:xfrm>
            <a:off x="1130270" y="4319267"/>
            <a:ext cx="11061730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GPT </a:t>
            </a:r>
            <a:r>
              <a:rPr lang="en-US" sz="3200" dirty="0">
                <a:solidFill>
                  <a:schemeClr val="bg1"/>
                </a:solidFill>
              </a:rPr>
              <a:t>(GUID Partition Table)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D46B-ECE4-4E51-9A5A-FBD28CE976C1}"/>
              </a:ext>
            </a:extLst>
          </p:cNvPr>
          <p:cNvSpPr txBox="1"/>
          <p:nvPr/>
        </p:nvSpPr>
        <p:spPr>
          <a:xfrm>
            <a:off x="3166534" y="3491890"/>
            <a:ext cx="8054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применяется с классическим </a:t>
            </a:r>
            <a:r>
              <a:rPr lang="ru-RU" sz="2800" b="1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BIOS</a:t>
            </a:r>
            <a:endParaRPr lang="ru-RU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8A0EF-3544-4D6D-9EDB-AF7FA8C9FA02}"/>
              </a:ext>
            </a:extLst>
          </p:cNvPr>
          <p:cNvSpPr txBox="1"/>
          <p:nvPr/>
        </p:nvSpPr>
        <p:spPr>
          <a:xfrm>
            <a:off x="3166534" y="5057930"/>
            <a:ext cx="8054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работает с современным </a:t>
            </a:r>
            <a:r>
              <a:rPr lang="ru-RU" sz="28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UEFI</a:t>
            </a:r>
            <a:endParaRPr lang="ru-RU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C99DE0-4A02-468E-B9E2-3A2BCC4B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27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32ABA0D-B89F-437F-B882-20760543AB50}"/>
              </a:ext>
            </a:extLst>
          </p:cNvPr>
          <p:cNvGrpSpPr/>
          <p:nvPr/>
        </p:nvGrpSpPr>
        <p:grpSpPr>
          <a:xfrm>
            <a:off x="1083731" y="784980"/>
            <a:ext cx="7574845" cy="3108468"/>
            <a:chOff x="2111020" y="1120632"/>
            <a:chExt cx="7574845" cy="310846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FF8E75E-5361-40E7-AC35-D16AD3F87BBF}"/>
                </a:ext>
              </a:extLst>
            </p:cNvPr>
            <p:cNvSpPr/>
            <p:nvPr/>
          </p:nvSpPr>
          <p:spPr>
            <a:xfrm>
              <a:off x="2111021" y="2628900"/>
              <a:ext cx="3160889" cy="16002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/>
                <a:t>MBR</a:t>
              </a:r>
              <a:endParaRPr lang="ru-RU" sz="5400" b="1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0CB069CD-71E8-4B03-87A1-B6C49B8F3675}"/>
                </a:ext>
              </a:extLst>
            </p:cNvPr>
            <p:cNvSpPr/>
            <p:nvPr/>
          </p:nvSpPr>
          <p:spPr>
            <a:xfrm>
              <a:off x="6524976" y="2628900"/>
              <a:ext cx="3160889" cy="1600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/>
                <a:t>GPT</a:t>
              </a:r>
              <a:endParaRPr lang="ru-RU" sz="5400" b="1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5228B7A-7684-43D2-8904-F44B78E397C5}"/>
                </a:ext>
              </a:extLst>
            </p:cNvPr>
            <p:cNvSpPr/>
            <p:nvPr/>
          </p:nvSpPr>
          <p:spPr>
            <a:xfrm>
              <a:off x="2111020" y="1120632"/>
              <a:ext cx="3160889" cy="790222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200" b="1" i="0">
                  <a:solidFill>
                    <a:srgbClr val="002060"/>
                  </a:solidFill>
                  <a:effectLst/>
                  <a:latin typeface="Open Sans" panose="020B0606030504020204" pitchFamily="34" charset="0"/>
                </a:rPr>
                <a:t>BIOS</a:t>
              </a:r>
              <a:endParaRPr lang="ru-RU" sz="320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CBAB735-E701-4E08-9565-C739DECD6563}"/>
                </a:ext>
              </a:extLst>
            </p:cNvPr>
            <p:cNvSpPr/>
            <p:nvPr/>
          </p:nvSpPr>
          <p:spPr>
            <a:xfrm>
              <a:off x="6524976" y="1120632"/>
              <a:ext cx="3160889" cy="790222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i="0" dirty="0">
                  <a:solidFill>
                    <a:srgbClr val="C00000"/>
                  </a:solidFill>
                  <a:effectLst/>
                  <a:latin typeface="Open Sans" panose="020B0606030504020204" pitchFamily="34" charset="0"/>
                </a:rPr>
                <a:t>UEFI</a:t>
              </a:r>
              <a:endParaRPr lang="ru-RU" sz="3200" dirty="0"/>
            </a:p>
          </p:txBody>
        </p:sp>
        <p:sp>
          <p:nvSpPr>
            <p:cNvPr id="11" name="Стрелка: вниз 10">
              <a:extLst>
                <a:ext uri="{FF2B5EF4-FFF2-40B4-BE49-F238E27FC236}">
                  <a16:creationId xmlns:a16="http://schemas.microsoft.com/office/drawing/2014/main" id="{A671CD8F-1732-441E-AE64-FBE5BA9F5961}"/>
                </a:ext>
              </a:extLst>
            </p:cNvPr>
            <p:cNvSpPr/>
            <p:nvPr/>
          </p:nvSpPr>
          <p:spPr>
            <a:xfrm>
              <a:off x="3420530" y="1988360"/>
              <a:ext cx="541867" cy="563033"/>
            </a:xfrm>
            <a:prstGeom prst="downArrow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низ 11">
              <a:extLst>
                <a:ext uri="{FF2B5EF4-FFF2-40B4-BE49-F238E27FC236}">
                  <a16:creationId xmlns:a16="http://schemas.microsoft.com/office/drawing/2014/main" id="{B10C30F3-960A-442E-8617-1014C60EAEC2}"/>
                </a:ext>
              </a:extLst>
            </p:cNvPr>
            <p:cNvSpPr/>
            <p:nvPr/>
          </p:nvSpPr>
          <p:spPr>
            <a:xfrm>
              <a:off x="7834486" y="1988360"/>
              <a:ext cx="541867" cy="563033"/>
            </a:xfrm>
            <a:prstGeom prst="downArrow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Облачко с текстом: прямоугольное со скругленными углами 13">
            <a:extLst>
              <a:ext uri="{FF2B5EF4-FFF2-40B4-BE49-F238E27FC236}">
                <a16:creationId xmlns:a16="http://schemas.microsoft.com/office/drawing/2014/main" id="{22DF83BE-1410-4CC0-9DD0-AE610627EF77}"/>
              </a:ext>
            </a:extLst>
          </p:cNvPr>
          <p:cNvSpPr/>
          <p:nvPr/>
        </p:nvSpPr>
        <p:spPr>
          <a:xfrm>
            <a:off x="1207908" y="4611494"/>
            <a:ext cx="6879588" cy="1916289"/>
          </a:xfrm>
          <a:prstGeom prst="wedgeRoundRectCallout">
            <a:avLst>
              <a:gd name="adj1" fmla="val 19683"/>
              <a:gd name="adj2" fmla="val -6613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Это программы которые знают как </a:t>
            </a:r>
            <a:r>
              <a:rPr lang="ru-RU" sz="2400" b="1" dirty="0"/>
              <a:t>размечен</a:t>
            </a:r>
            <a:r>
              <a:rPr lang="ru-RU" sz="2400" dirty="0"/>
              <a:t> жесткий диски и передают управление </a:t>
            </a:r>
            <a:r>
              <a:rPr lang="ru-RU" sz="2400" b="1" dirty="0"/>
              <a:t>загрузчикам</a:t>
            </a:r>
            <a:r>
              <a:rPr lang="ru-RU" sz="2400" dirty="0"/>
              <a:t> ОС, но сами </a:t>
            </a:r>
            <a:br>
              <a:rPr lang="en-US" sz="2400" dirty="0"/>
            </a:br>
            <a:r>
              <a:rPr lang="ru-RU" sz="2400" dirty="0"/>
              <a:t>напрямую не загружают ОС.</a:t>
            </a:r>
          </a:p>
        </p:txBody>
      </p:sp>
      <p:pic>
        <p:nvPicPr>
          <p:cNvPr id="15" name="Picture 2" descr="Отличия BIOS и UEFI">
            <a:extLst>
              <a:ext uri="{FF2B5EF4-FFF2-40B4-BE49-F238E27FC236}">
                <a16:creationId xmlns:a16="http://schemas.microsoft.com/office/drawing/2014/main" id="{5BBD2D05-02B3-4354-BADD-C3EE64C0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44" y="742566"/>
            <a:ext cx="1298225" cy="8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45BF1EED-A262-470D-A4E7-D98C9BCD0F59}"/>
              </a:ext>
            </a:extLst>
          </p:cNvPr>
          <p:cNvSpPr/>
          <p:nvPr/>
        </p:nvSpPr>
        <p:spPr>
          <a:xfrm>
            <a:off x="10187228" y="1651105"/>
            <a:ext cx="541867" cy="563033"/>
          </a:xfrm>
          <a:prstGeom prst="downArrow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10" descr="https://images.ua.prom.st/1319528909_w640_h640_zhyostkij-disk-35.jpg">
            <a:extLst>
              <a:ext uri="{FF2B5EF4-FFF2-40B4-BE49-F238E27FC236}">
                <a16:creationId xmlns:a16="http://schemas.microsoft.com/office/drawing/2014/main" id="{951F1025-E79E-4602-A78F-C5A26DD5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552" y="2293248"/>
            <a:ext cx="2269066" cy="19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2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Деление окружности на равные части циркулем">
            <a:extLst>
              <a:ext uri="{FF2B5EF4-FFF2-40B4-BE49-F238E27FC236}">
                <a16:creationId xmlns:a16="http://schemas.microsoft.com/office/drawing/2014/main" id="{EC5349AA-8652-4450-8276-6B4A1E545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2100818"/>
            <a:ext cx="3909748" cy="39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5DEC1F5-CBD6-4BE8-8510-AFA0E03D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441E7-874A-4359-BDCA-BEB0224F2F29}"/>
              </a:ext>
            </a:extLst>
          </p:cNvPr>
          <p:cNvSpPr txBox="1"/>
          <p:nvPr/>
        </p:nvSpPr>
        <p:spPr>
          <a:xfrm>
            <a:off x="1131710" y="890126"/>
            <a:ext cx="8294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В рамках </a:t>
            </a:r>
            <a:r>
              <a:rPr lang="ru-RU" sz="2400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классической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парадигмы IBM PC допускается деление "сырого" адресного пространства жесткого диска (HDD), на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 первичных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раздела.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EEE57-2767-4077-B99E-32DC50111A15}"/>
              </a:ext>
            </a:extLst>
          </p:cNvPr>
          <p:cNvSpPr txBox="1"/>
          <p:nvPr/>
        </p:nvSpPr>
        <p:spPr>
          <a:xfrm>
            <a:off x="4811889" y="6288211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https://ru.d-ws.biz/articles/multiboot.shtml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1026" name="Picture 2" descr="Начальный загрузчик GRUB 2 - полное руководство">
            <a:extLst>
              <a:ext uri="{FF2B5EF4-FFF2-40B4-BE49-F238E27FC236}">
                <a16:creationId xmlns:a16="http://schemas.microsoft.com/office/drawing/2014/main" id="{73126403-0DEA-4CCF-9F1D-53F7B7FDE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867" y="822869"/>
            <a:ext cx="1720516" cy="200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прямоугольное со скругленными углами 8">
            <a:extLst>
              <a:ext uri="{FF2B5EF4-FFF2-40B4-BE49-F238E27FC236}">
                <a16:creationId xmlns:a16="http://schemas.microsoft.com/office/drawing/2014/main" id="{8E4776B8-AE36-4D5E-8469-95D0CC1725BD}"/>
              </a:ext>
            </a:extLst>
          </p:cNvPr>
          <p:cNvSpPr/>
          <p:nvPr/>
        </p:nvSpPr>
        <p:spPr>
          <a:xfrm>
            <a:off x="1596408" y="2787745"/>
            <a:ext cx="4899378" cy="1642155"/>
          </a:xfrm>
          <a:prstGeom prst="wedgeRoundRectCallout">
            <a:avLst>
              <a:gd name="adj1" fmla="val 68568"/>
              <a:gd name="adj2" fmla="val 16416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 одном жестком диске можно разместить только </a:t>
            </a:r>
            <a:br>
              <a:rPr lang="ru-RU" sz="2400" dirty="0"/>
            </a:br>
            <a:r>
              <a:rPr lang="ru-RU" sz="2400" b="1" dirty="0"/>
              <a:t>4 операционные системы</a:t>
            </a:r>
            <a:r>
              <a:rPr lang="ru-RU" sz="2400" dirty="0"/>
              <a:t>. 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FD48DC1-4739-466C-A8F5-51554565BE9E}"/>
              </a:ext>
            </a:extLst>
          </p:cNvPr>
          <p:cNvSpPr/>
          <p:nvPr/>
        </p:nvSpPr>
        <p:spPr>
          <a:xfrm>
            <a:off x="4795969" y="4159577"/>
            <a:ext cx="2600062" cy="13735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Это очень мало!</a:t>
            </a:r>
          </a:p>
        </p:txBody>
      </p:sp>
    </p:spTree>
    <p:extLst>
      <p:ext uri="{BB962C8B-B14F-4D97-AF65-F5344CB8AC3E}">
        <p14:creationId xmlns:p14="http://schemas.microsoft.com/office/powerpoint/2010/main" val="17294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3A46B3-0AEC-42DB-A355-CDA2E6BF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29</a:t>
            </a:fld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2787F17-2C0B-4780-8FAF-D984DD2019B3}"/>
              </a:ext>
            </a:extLst>
          </p:cNvPr>
          <p:cNvGrpSpPr/>
          <p:nvPr/>
        </p:nvGrpSpPr>
        <p:grpSpPr>
          <a:xfrm>
            <a:off x="1229348" y="1348697"/>
            <a:ext cx="9733304" cy="3966613"/>
            <a:chOff x="1075266" y="2071186"/>
            <a:chExt cx="9733304" cy="39666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F6B5B-50B4-4237-8D4C-16BA8D8FA960}"/>
                </a:ext>
              </a:extLst>
            </p:cNvPr>
            <p:cNvSpPr txBox="1"/>
            <p:nvPr/>
          </p:nvSpPr>
          <p:spPr>
            <a:xfrm>
              <a:off x="1075266" y="2071186"/>
              <a:ext cx="46143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b="1" dirty="0"/>
                <a:t>DOS для IBM PC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18E801-EEC7-4C8F-8F06-B4B0632D7FE4}"/>
                </a:ext>
              </a:extLst>
            </p:cNvPr>
            <p:cNvSpPr txBox="1"/>
            <p:nvPr/>
          </p:nvSpPr>
          <p:spPr>
            <a:xfrm>
              <a:off x="1075266" y="2763641"/>
              <a:ext cx="6917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1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Disk </a:t>
              </a:r>
              <a:r>
                <a:rPr lang="ru-RU" b="0" i="1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Operating</a:t>
              </a:r>
              <a:r>
                <a:rPr lang="ru-RU" b="0" i="1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System</a:t>
              </a:r>
              <a:r>
                <a:rPr lang="ru-RU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— </a:t>
              </a:r>
              <a:r>
                <a:rPr lang="ru-RU" b="1" i="1" dirty="0">
                  <a:solidFill>
                    <a:srgbClr val="C00000"/>
                  </a:solidFill>
                  <a:effectLst/>
                  <a:latin typeface="Arial" panose="020B0604020202020204" pitchFamily="34" charset="0"/>
                </a:rPr>
                <a:t>дисковая</a:t>
              </a:r>
              <a:r>
                <a:rPr lang="ru-RU" b="1" i="1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операционная система</a:t>
              </a:r>
              <a:endParaRPr lang="ru-RU" dirty="0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4B03619-8C18-4177-A484-94D22A2E4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789" y="3363821"/>
              <a:ext cx="2732781" cy="26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Стрелка: вправо 6">
              <a:extLst>
                <a:ext uri="{FF2B5EF4-FFF2-40B4-BE49-F238E27FC236}">
                  <a16:creationId xmlns:a16="http://schemas.microsoft.com/office/drawing/2014/main" id="{8558C2F8-F896-4829-99DE-7A950E8FF508}"/>
                </a:ext>
              </a:extLst>
            </p:cNvPr>
            <p:cNvSpPr/>
            <p:nvPr/>
          </p:nvSpPr>
          <p:spPr>
            <a:xfrm>
              <a:off x="5350933" y="4306060"/>
              <a:ext cx="1907822" cy="9482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A006218-72CA-4C77-AD76-A1349B56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430" y="3502262"/>
              <a:ext cx="3150469" cy="2397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268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56382-7EAE-4199-AA0D-39BF7EE8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Linux </a:t>
            </a:r>
            <a:r>
              <a:rPr lang="ru-RU" dirty="0"/>
              <a:t>на компьютер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F9533-6838-4456-8297-0D53FACF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Дистрибутив </a:t>
            </a:r>
            <a:r>
              <a:rPr lang="en-US" sz="2000" dirty="0"/>
              <a:t>Linux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266C40-C3FF-46E3-8D52-6F3FB828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</a:t>
            </a:fld>
            <a:endParaRPr lang="ru-RU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978F28-F7C1-4E37-8AAA-396A46309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38" y="4110149"/>
            <a:ext cx="3702755" cy="26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5F7C723-F2E4-4EAD-AA56-7CA0512B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03" y="3070576"/>
            <a:ext cx="1163059" cy="11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76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8DAF41E-4F45-456F-A839-5BCB9B3C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D3DE57-47A0-4B66-8AC4-AE1FEDC9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4" y="2822222"/>
            <a:ext cx="5990766" cy="38983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F8110-D657-4FB1-AA2B-02E16A8A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56" y="2634183"/>
            <a:ext cx="5949244" cy="4086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D37C8-03FF-44B8-BCD9-80A41EBEDBD6}"/>
              </a:ext>
            </a:extLst>
          </p:cNvPr>
          <p:cNvSpPr txBox="1"/>
          <p:nvPr/>
        </p:nvSpPr>
        <p:spPr>
          <a:xfrm>
            <a:off x="1339366" y="1510582"/>
            <a:ext cx="7532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Расширенный раздел это первичный раздел диска, который можно поделить еще на 255 разделов.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9BC2-DD9D-4899-A164-E4B9749D1BA4}"/>
              </a:ext>
            </a:extLst>
          </p:cNvPr>
          <p:cNvSpPr txBox="1"/>
          <p:nvPr/>
        </p:nvSpPr>
        <p:spPr>
          <a:xfrm>
            <a:off x="1339366" y="799106"/>
            <a:ext cx="9789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Проблема решена при помощи </a:t>
            </a:r>
            <a:r>
              <a:rPr lang="ru-RU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расширенных разделов. </a:t>
            </a:r>
          </a:p>
        </p:txBody>
      </p:sp>
    </p:spTree>
    <p:extLst>
      <p:ext uri="{BB962C8B-B14F-4D97-AF65-F5344CB8AC3E}">
        <p14:creationId xmlns:p14="http://schemas.microsoft.com/office/powerpoint/2010/main" val="725618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Классические разделы жесткого диска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31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63B2BA2-93B2-4F0F-96F9-98496494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2" y="2163261"/>
            <a:ext cx="10472709" cy="29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0E8820-5EB9-47BF-BAC3-2B77EC85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3C5E88-915D-49A4-94B3-794BEF3F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412" y="0"/>
            <a:ext cx="6186588" cy="6858000"/>
          </a:xfrm>
          <a:prstGeom prst="rect">
            <a:avLst/>
          </a:prstGeom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AC8AC1F7-A453-40E1-991B-E903610E2322}"/>
              </a:ext>
            </a:extLst>
          </p:cNvPr>
          <p:cNvSpPr/>
          <p:nvPr/>
        </p:nvSpPr>
        <p:spPr>
          <a:xfrm>
            <a:off x="695261" y="3403600"/>
            <a:ext cx="5400739" cy="2054578"/>
          </a:xfrm>
          <a:prstGeom prst="wedgeRoundRectCallout">
            <a:avLst>
              <a:gd name="adj1" fmla="val 70829"/>
              <a:gd name="adj2" fmla="val -27610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MBR лежит в </a:t>
            </a:r>
            <a:r>
              <a:rPr lang="ru-RU" sz="2400" b="1" dirty="0">
                <a:solidFill>
                  <a:schemeClr val="bg1"/>
                </a:solidFill>
              </a:rPr>
              <a:t>первом физическом секторе 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жесткого диска.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D0D7-8296-491A-90FB-5D77A41D04DA}"/>
              </a:ext>
            </a:extLst>
          </p:cNvPr>
          <p:cNvSpPr txBox="1"/>
          <p:nvPr/>
        </p:nvSpPr>
        <p:spPr>
          <a:xfrm>
            <a:off x="650052" y="1218948"/>
            <a:ext cx="54911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MBR, это </a:t>
            </a:r>
            <a:r>
              <a:rPr lang="ru-RU" sz="2400" b="1" dirty="0"/>
              <a:t>небольшая программа</a:t>
            </a:r>
            <a:r>
              <a:rPr lang="ru-RU" sz="2400" dirty="0"/>
              <a:t>, записанная на самом носителе </a:t>
            </a:r>
            <a:r>
              <a:rPr lang="ru-RU" sz="2400" dirty="0">
                <a:solidFill>
                  <a:schemeClr val="tx1"/>
                </a:solidFill>
              </a:rPr>
              <a:t>и играет основную роль в загрузке операционной системы</a:t>
            </a:r>
            <a:r>
              <a:rPr lang="ru-RU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70C9-FBD0-4E4C-B107-149A38EA9CC0}"/>
              </a:ext>
            </a:extLst>
          </p:cNvPr>
          <p:cNvSpPr txBox="1"/>
          <p:nvPr/>
        </p:nvSpPr>
        <p:spPr>
          <a:xfrm>
            <a:off x="695261" y="590186"/>
            <a:ext cx="519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Главная загрузочная запись </a:t>
            </a:r>
          </a:p>
        </p:txBody>
      </p:sp>
    </p:spTree>
    <p:extLst>
      <p:ext uri="{BB962C8B-B14F-4D97-AF65-F5344CB8AC3E}">
        <p14:creationId xmlns:p14="http://schemas.microsoft.com/office/powerpoint/2010/main" val="21334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C38255-4F76-40F5-81DB-141C93F8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39C32-0B7B-4CF3-A0E0-47FF5BD942A6}"/>
              </a:ext>
            </a:extLst>
          </p:cNvPr>
          <p:cNvSpPr txBox="1"/>
          <p:nvPr/>
        </p:nvSpPr>
        <p:spPr>
          <a:xfrm>
            <a:off x="1129166" y="2314826"/>
            <a:ext cx="599412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ru-RU" sz="2800" dirty="0"/>
              <a:t>MBR содержит информацию о разделах жесткого диска в </a:t>
            </a:r>
            <a:r>
              <a:rPr lang="ru-RU" sz="2800" b="1" dirty="0"/>
              <a:t>таблице</a:t>
            </a:r>
            <a:r>
              <a:rPr lang="ru-RU" sz="2800" b="1" i="1" dirty="0"/>
              <a:t> </a:t>
            </a:r>
            <a:r>
              <a:rPr lang="ru-RU" sz="2800" b="1" dirty="0"/>
              <a:t>разделов</a:t>
            </a:r>
            <a:r>
              <a:rPr lang="ru-RU" sz="2800" dirty="0"/>
              <a:t>.</a:t>
            </a:r>
            <a:endParaRPr lang="ru-RU" sz="2800" b="1" dirty="0"/>
          </a:p>
          <a:p>
            <a:pPr algn="just">
              <a:spcAft>
                <a:spcPts val="3000"/>
              </a:spcAft>
            </a:pPr>
            <a:r>
              <a:rPr lang="ru-RU" sz="2800" dirty="0"/>
              <a:t>MBR выбирает из какого раздела необходимо загрузить операционную систему.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DC75E-C997-436D-B4A6-6B8CFDE862BD}"/>
              </a:ext>
            </a:extLst>
          </p:cNvPr>
          <p:cNvSpPr txBox="1"/>
          <p:nvPr/>
        </p:nvSpPr>
        <p:spPr>
          <a:xfrm>
            <a:off x="1129164" y="1066306"/>
            <a:ext cx="11062835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</a:rPr>
              <a:t>Partitions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table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22BBD5-0C8A-43CB-A8F1-D87A3C32B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65157" y="2698045"/>
            <a:ext cx="4526844" cy="24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Таблица разделов жесткого диска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2E4B6-5E24-40E2-9B4D-617AA28C3A20}"/>
              </a:ext>
            </a:extLst>
          </p:cNvPr>
          <p:cNvSpPr txBox="1"/>
          <p:nvPr/>
        </p:nvSpPr>
        <p:spPr>
          <a:xfrm>
            <a:off x="1129166" y="2760180"/>
            <a:ext cx="514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является частью </a:t>
            </a:r>
            <a:r>
              <a:rPr lang="en-US" sz="2800" dirty="0"/>
              <a:t>MBR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56F2E-02C6-411B-AB94-4E4850B85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81422" y="1864925"/>
            <a:ext cx="5426427" cy="3124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7C847-9BE0-4713-9016-A26A4532CF24}"/>
              </a:ext>
            </a:extLst>
          </p:cNvPr>
          <p:cNvSpPr txBox="1"/>
          <p:nvPr/>
        </p:nvSpPr>
        <p:spPr>
          <a:xfrm>
            <a:off x="1134174" y="4701874"/>
            <a:ext cx="1027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 MBR выделено 64 байта.</a:t>
            </a:r>
          </a:p>
          <a:p>
            <a:r>
              <a:rPr lang="ru-RU" sz="2400" b="1" dirty="0"/>
              <a:t>Каждая запись занимает 16 байт.</a:t>
            </a:r>
          </a:p>
          <a:p>
            <a:r>
              <a:rPr lang="ru-RU" sz="2400" b="1" dirty="0"/>
              <a:t>На жестком диске может быть создано </a:t>
            </a:r>
            <a:r>
              <a:rPr lang="ru-RU" sz="2400" b="1" u="sng" dirty="0">
                <a:solidFill>
                  <a:srgbClr val="FF0000"/>
                </a:solidFill>
              </a:rPr>
              <a:t>не более 4 разделов</a:t>
            </a:r>
            <a:r>
              <a:rPr lang="ru-RU" sz="2400" b="1" u="sng" dirty="0"/>
              <a:t>.</a:t>
            </a:r>
            <a:r>
              <a:rPr lang="ru-RU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190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Классические разделы жесткого диска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35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041FE14-EA96-44FC-B42B-78BFEC747AFA}"/>
              </a:ext>
            </a:extLst>
          </p:cNvPr>
          <p:cNvGrpSpPr/>
          <p:nvPr/>
        </p:nvGrpSpPr>
        <p:grpSpPr>
          <a:xfrm>
            <a:off x="6310489" y="2268048"/>
            <a:ext cx="5570935" cy="2715360"/>
            <a:chOff x="6096000" y="2268046"/>
            <a:chExt cx="5570935" cy="2715360"/>
          </a:xfrm>
        </p:grpSpPr>
        <p:pic>
          <p:nvPicPr>
            <p:cNvPr id="4098" name="Picture 2" descr="Краткий FAQ по MBR (Основная Загрузочная Запись)">
              <a:extLst>
                <a:ext uri="{FF2B5EF4-FFF2-40B4-BE49-F238E27FC236}">
                  <a16:creationId xmlns:a16="http://schemas.microsoft.com/office/drawing/2014/main" id="{E1C24DFC-9910-4121-AD87-A6BFA57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234" y="2268046"/>
              <a:ext cx="2686701" cy="27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Краткий FAQ по MBR (Основная Загрузочная Запись)">
              <a:extLst>
                <a:ext uri="{FF2B5EF4-FFF2-40B4-BE49-F238E27FC236}">
                  <a16:creationId xmlns:a16="http://schemas.microsoft.com/office/drawing/2014/main" id="{12B8ED2E-40B4-47D6-998E-43C8A4C13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268046"/>
              <a:ext cx="2744635" cy="271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120682-94DB-4F9C-BE7B-9AE52FDCA88D}"/>
              </a:ext>
            </a:extLst>
          </p:cNvPr>
          <p:cNvSpPr/>
          <p:nvPr/>
        </p:nvSpPr>
        <p:spPr>
          <a:xfrm>
            <a:off x="1129166" y="2374766"/>
            <a:ext cx="5305502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b="1" dirty="0">
                <a:solidFill>
                  <a:srgbClr val="333333"/>
                </a:solidFill>
                <a:latin typeface="Arial" panose="020B0604020202020204" pitchFamily="34" charset="0"/>
              </a:rPr>
              <a:t>скрытый раздел 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"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PQService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",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раздел с установленной системой "C:"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раздел для данных пользователя "D:"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b="1" dirty="0">
                <a:solidFill>
                  <a:srgbClr val="333333"/>
                </a:solidFill>
                <a:latin typeface="Arial" panose="020B0604020202020204" pitchFamily="34" charset="0"/>
              </a:rPr>
              <a:t>скрытый раздел 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с 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Instant-On-Arcade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 "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IOArcade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", позволяющий загружать мультимедийную оболочку без загрузки основной операционной системы)</a:t>
            </a:r>
          </a:p>
        </p:txBody>
      </p:sp>
      <p:sp>
        <p:nvSpPr>
          <p:cNvPr id="3" name="Облачко с текстом: прямоугольное со скругленными углами 2">
            <a:extLst>
              <a:ext uri="{FF2B5EF4-FFF2-40B4-BE49-F238E27FC236}">
                <a16:creationId xmlns:a16="http://schemas.microsoft.com/office/drawing/2014/main" id="{72D8D493-DBDA-47A7-BDD2-98BE2A73F80E}"/>
              </a:ext>
            </a:extLst>
          </p:cNvPr>
          <p:cNvSpPr/>
          <p:nvPr/>
        </p:nvSpPr>
        <p:spPr>
          <a:xfrm>
            <a:off x="6604000" y="5588000"/>
            <a:ext cx="4267200" cy="1004711"/>
          </a:xfrm>
          <a:prstGeom prst="wedgeRoundRectCallout">
            <a:avLst>
              <a:gd name="adj1" fmla="val -68331"/>
              <a:gd name="adj2" fmla="val -52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Иногда разделы скрывают</a:t>
            </a:r>
          </a:p>
        </p:txBody>
      </p:sp>
    </p:spTree>
    <p:extLst>
      <p:ext uri="{BB962C8B-B14F-4D97-AF65-F5344CB8AC3E}">
        <p14:creationId xmlns:p14="http://schemas.microsoft.com/office/powerpoint/2010/main" val="285266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2D10A7-B897-49EB-B055-0A9AED3D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CF13F-0060-4682-BD1D-B2AB7054C3D5}"/>
              </a:ext>
            </a:extLst>
          </p:cNvPr>
          <p:cNvSpPr txBox="1"/>
          <p:nvPr/>
        </p:nvSpPr>
        <p:spPr>
          <a:xfrm>
            <a:off x="1722966" y="2748283"/>
            <a:ext cx="901687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Второй раздел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расширенный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just">
              <a:spcAft>
                <a:spcPts val="60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Он занимает основную часть диска и содержит столько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логических разделов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сколько необходимо для установки всех операционных систем, которые хочется установить - 5, 10 или </a:t>
            </a: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</a:rPr>
              <a:t>до 255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EAC79-AE65-4ED3-9CEC-FBD92C974695}"/>
              </a:ext>
            </a:extLst>
          </p:cNvPr>
          <p:cNvSpPr txBox="1"/>
          <p:nvPr/>
        </p:nvSpPr>
        <p:spPr>
          <a:xfrm>
            <a:off x="1722966" y="904464"/>
            <a:ext cx="874606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Первичный раздел 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относительно небольшого размера. </a:t>
            </a:r>
          </a:p>
          <a:p>
            <a:pPr algn="just">
              <a:spcAft>
                <a:spcPts val="60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 нем размещается основной загрузчик и возможно одна из операционных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3584380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20D4C2C-5821-4E44-AA31-9E7534AC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37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A61D8C7-7CB4-4D1D-A7D3-E965FA532F22}"/>
              </a:ext>
            </a:extLst>
          </p:cNvPr>
          <p:cNvGrpSpPr/>
          <p:nvPr/>
        </p:nvGrpSpPr>
        <p:grpSpPr>
          <a:xfrm>
            <a:off x="1865871" y="1267593"/>
            <a:ext cx="9038115" cy="1445697"/>
            <a:chOff x="1806222" y="1710264"/>
            <a:chExt cx="8483231" cy="1185333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ADE06D6-A764-46D7-8DC6-48844B2330E8}"/>
                </a:ext>
              </a:extLst>
            </p:cNvPr>
            <p:cNvSpPr/>
            <p:nvPr/>
          </p:nvSpPr>
          <p:spPr>
            <a:xfrm>
              <a:off x="1806222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441CB12-466F-4A07-83B5-AA0727E3D72A}"/>
                </a:ext>
              </a:extLst>
            </p:cNvPr>
            <p:cNvSpPr/>
            <p:nvPr/>
          </p:nvSpPr>
          <p:spPr>
            <a:xfrm>
              <a:off x="3860799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6697351-8551-4618-965F-E7DA8F8FAF44}"/>
                </a:ext>
              </a:extLst>
            </p:cNvPr>
            <p:cNvSpPr/>
            <p:nvPr/>
          </p:nvSpPr>
          <p:spPr>
            <a:xfrm>
              <a:off x="5915375" y="1710264"/>
              <a:ext cx="2319501" cy="1185333"/>
            </a:xfrm>
            <a:prstGeom prst="rect">
              <a:avLst/>
            </a:prstGeom>
            <a:solidFill>
              <a:schemeClr val="accent2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Расширенный раздел 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8220B83-5E9F-4FEF-A83B-E7609D86F54B}"/>
                </a:ext>
              </a:extLst>
            </p:cNvPr>
            <p:cNvSpPr/>
            <p:nvPr/>
          </p:nvSpPr>
          <p:spPr>
            <a:xfrm>
              <a:off x="8234876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F63D9A0A-E2A2-4152-AC1D-3C21038B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11" y="3919331"/>
            <a:ext cx="1929264" cy="188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359D44A-371D-4277-AB2E-6825D28D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976" y="4144710"/>
            <a:ext cx="1705854" cy="17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F3F35E47-AE1A-481A-A616-6A7BD24BE4FC}"/>
              </a:ext>
            </a:extLst>
          </p:cNvPr>
          <p:cNvSpPr/>
          <p:nvPr/>
        </p:nvSpPr>
        <p:spPr>
          <a:xfrm rot="10800000">
            <a:off x="2700708" y="2976965"/>
            <a:ext cx="519289" cy="79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98A9D17-851A-4A2B-B44D-500811487F11}"/>
              </a:ext>
            </a:extLst>
          </p:cNvPr>
          <p:cNvSpPr/>
          <p:nvPr/>
        </p:nvSpPr>
        <p:spPr>
          <a:xfrm rot="10800000">
            <a:off x="7219766" y="3033889"/>
            <a:ext cx="519289" cy="79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56E3D3E-4AE0-4E97-8254-DFB7224BDDA7}"/>
              </a:ext>
            </a:extLst>
          </p:cNvPr>
          <p:cNvGrpSpPr/>
          <p:nvPr/>
        </p:nvGrpSpPr>
        <p:grpSpPr>
          <a:xfrm>
            <a:off x="3477829" y="3111241"/>
            <a:ext cx="3181198" cy="1569660"/>
            <a:chOff x="3477829" y="3111241"/>
            <a:chExt cx="3181198" cy="1569660"/>
          </a:xfrm>
        </p:grpSpPr>
        <p:sp>
          <p:nvSpPr>
            <p:cNvPr id="12" name="Стрелка: вниз 11">
              <a:extLst>
                <a:ext uri="{FF2B5EF4-FFF2-40B4-BE49-F238E27FC236}">
                  <a16:creationId xmlns:a16="http://schemas.microsoft.com/office/drawing/2014/main" id="{80451FB1-8C75-4027-A193-098E47B75F73}"/>
                </a:ext>
              </a:extLst>
            </p:cNvPr>
            <p:cNvSpPr/>
            <p:nvPr/>
          </p:nvSpPr>
          <p:spPr>
            <a:xfrm rot="6979563">
              <a:off x="4808783" y="2243110"/>
              <a:ext cx="519289" cy="318119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D7FBE1-BF9A-4942-8F52-B7430B53BDB9}"/>
                </a:ext>
              </a:extLst>
            </p:cNvPr>
            <p:cNvSpPr txBox="1"/>
            <p:nvPr/>
          </p:nvSpPr>
          <p:spPr>
            <a:xfrm rot="1322037">
              <a:off x="4725844" y="3111241"/>
              <a:ext cx="10214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9600" b="1" dirty="0">
                  <a:solidFill>
                    <a:srgbClr val="FFC000"/>
                  </a:solidFill>
                </a:rPr>
                <a:t>Х</a:t>
              </a:r>
            </a:p>
          </p:txBody>
        </p:sp>
      </p:grpSp>
      <p:pic>
        <p:nvPicPr>
          <p:cNvPr id="16" name="Picture 6" descr="Изображение логотипа">
            <a:extLst>
              <a:ext uri="{FF2B5EF4-FFF2-40B4-BE49-F238E27FC236}">
                <a16:creationId xmlns:a16="http://schemas.microsoft.com/office/drawing/2014/main" id="{CCBA8D2C-F4C1-4E3A-BEAC-0EC6AFC7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69" y="3896071"/>
            <a:ext cx="1761801" cy="5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Изображение логотипа">
            <a:extLst>
              <a:ext uri="{FF2B5EF4-FFF2-40B4-BE49-F238E27FC236}">
                <a16:creationId xmlns:a16="http://schemas.microsoft.com/office/drawing/2014/main" id="{5B39DAA9-3EDC-40FA-B1A4-71A89D4C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87" y="4545063"/>
            <a:ext cx="1761802" cy="4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Вышла Ubuntu 21.04 «Hirsute Hippo» — Ubuntu Linux — Новости">
            <a:extLst>
              <a:ext uri="{FF2B5EF4-FFF2-40B4-BE49-F238E27FC236}">
                <a16:creationId xmlns:a16="http://schemas.microsoft.com/office/drawing/2014/main" id="{1E244C8B-59B3-47A6-8244-3679877E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201" y="5144731"/>
            <a:ext cx="1761802" cy="88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ebian — Википедия">
            <a:extLst>
              <a:ext uri="{FF2B5EF4-FFF2-40B4-BE49-F238E27FC236}">
                <a16:creationId xmlns:a16="http://schemas.microsoft.com/office/drawing/2014/main" id="{D28CEC39-F609-493B-A4F0-64950905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734" y="4849585"/>
            <a:ext cx="811019" cy="10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https://rizado.ru/wp-content/uploads/2018/01/linux_mint.png">
            <a:extLst>
              <a:ext uri="{FF2B5EF4-FFF2-40B4-BE49-F238E27FC236}">
                <a16:creationId xmlns:a16="http://schemas.microsoft.com/office/drawing/2014/main" id="{4AD65056-8355-488D-83A0-DCB79E7D5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8" y="3788248"/>
            <a:ext cx="1053629" cy="7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AE6C68D-8203-4B9F-9F8C-E26F25EDE41C}"/>
              </a:ext>
            </a:extLst>
          </p:cNvPr>
          <p:cNvGrpSpPr>
            <a:grpSpLocks noChangeAspect="1"/>
          </p:cNvGrpSpPr>
          <p:nvPr/>
        </p:nvGrpSpPr>
        <p:grpSpPr>
          <a:xfrm>
            <a:off x="770146" y="374381"/>
            <a:ext cx="1385518" cy="1421811"/>
            <a:chOff x="5143500" y="2407550"/>
            <a:chExt cx="1905000" cy="19549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6A07882-5324-4F6F-A248-764F3F325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3500" y="2495550"/>
              <a:ext cx="1905000" cy="1866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F23602-D63D-4664-92F7-0D8544D4C51D}"/>
                </a:ext>
              </a:extLst>
            </p:cNvPr>
            <p:cNvSpPr txBox="1"/>
            <p:nvPr/>
          </p:nvSpPr>
          <p:spPr>
            <a:xfrm>
              <a:off x="5596566" y="2407550"/>
              <a:ext cx="998866" cy="465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GRUB</a:t>
              </a:r>
              <a:endParaRPr lang="ru-RU" sz="16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93D7CF-C7D1-453B-9928-AE544BBA39E9}"/>
              </a:ext>
            </a:extLst>
          </p:cNvPr>
          <p:cNvSpPr txBox="1"/>
          <p:nvPr/>
        </p:nvSpPr>
        <p:spPr>
          <a:xfrm>
            <a:off x="2004803" y="668235"/>
            <a:ext cx="19111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В разделе </a:t>
            </a:r>
            <a:r>
              <a:rPr lang="en-US" b="1" dirty="0"/>
              <a:t>MBR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55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307023-A8B3-465A-A029-92465BB8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38</a:t>
            </a:fld>
            <a:endParaRPr lang="ru-RU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444A14E-53BC-4E18-9E9D-17697D2D0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480491"/>
              </p:ext>
            </p:extLst>
          </p:nvPr>
        </p:nvGraphicFramePr>
        <p:xfrm>
          <a:off x="428977" y="1562562"/>
          <a:ext cx="11334046" cy="4341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7023">
                  <a:extLst>
                    <a:ext uri="{9D8B030D-6E8A-4147-A177-3AD203B41FA5}">
                      <a16:colId xmlns:a16="http://schemas.microsoft.com/office/drawing/2014/main" val="56577131"/>
                    </a:ext>
                  </a:extLst>
                </a:gridCol>
                <a:gridCol w="5667023">
                  <a:extLst>
                    <a:ext uri="{9D8B030D-6E8A-4147-A177-3AD203B41FA5}">
                      <a16:colId xmlns:a16="http://schemas.microsoft.com/office/drawing/2014/main" val="1487109117"/>
                    </a:ext>
                  </a:extLst>
                </a:gridCol>
              </a:tblGrid>
              <a:tr h="5758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C00000"/>
                          </a:solidFill>
                        </a:rPr>
                        <a:t>GPT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MBR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07545"/>
                  </a:ext>
                </a:extLst>
              </a:tr>
              <a:tr h="711356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допускает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неограниченное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количество основных разделов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допускает только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четыре основных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а остальные – дополнительные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57686"/>
                  </a:ext>
                </a:extLst>
              </a:tr>
              <a:tr h="412134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позволяет создавать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разделы любого размера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имеет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ограничение разделов в 2 ТБ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111274"/>
                  </a:ext>
                </a:extLst>
              </a:tr>
              <a:tr h="1321089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хранит копию данных раздела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позволяя </a:t>
                      </a:r>
                      <a:r>
                        <a:rPr lang="ru-RU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восстановить их в случае повреждения основного заголовка GPT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хранит только одну копию данных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раздела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первом секторе жёсткого диска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что </a:t>
                      </a:r>
                      <a:r>
                        <a:rPr lang="ru-RU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может привести к потере всей информации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случае повреждении информации о разделах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4093"/>
                  </a:ext>
                </a:extLst>
              </a:tr>
              <a:tr h="1321089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хранит </a:t>
                      </a: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значения контрольной суммы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проверки, что данные не повреждены, и может выполнить </a:t>
                      </a:r>
                      <a:r>
                        <a:rPr lang="ru-RU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необходимое восстановление из других областей диска в случае повреждения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имеет способа узнать о повреждении данных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вы можете узнать об этом только если компьютер откажется загружаться или исчезнет раздел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681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FE5DA-E3B3-4BB9-AA58-938F5A6F0512}"/>
              </a:ext>
            </a:extLst>
          </p:cNvPr>
          <p:cNvSpPr txBox="1"/>
          <p:nvPr/>
        </p:nvSpPr>
        <p:spPr>
          <a:xfrm>
            <a:off x="3984975" y="640986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GPT</a:t>
            </a:r>
            <a:r>
              <a:rPr lang="en-US" sz="3600" dirty="0"/>
              <a:t> </a:t>
            </a:r>
            <a:r>
              <a:rPr lang="ru-RU" sz="3600" dirty="0"/>
              <a:t>против </a:t>
            </a:r>
            <a:r>
              <a:rPr lang="en-US" sz="3600" b="1" dirty="0">
                <a:solidFill>
                  <a:srgbClr val="002060"/>
                </a:solidFill>
              </a:rPr>
              <a:t>MBR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446AE-02C0-4C08-A99B-68867A0F59BD}"/>
              </a:ext>
            </a:extLst>
          </p:cNvPr>
          <p:cNvSpPr txBox="1"/>
          <p:nvPr/>
        </p:nvSpPr>
        <p:spPr>
          <a:xfrm>
            <a:off x="2170289" y="6217014"/>
            <a:ext cx="7481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Сравнение структур разделов GPT и MBR / </a:t>
            </a:r>
            <a:r>
              <a:rPr lang="ru-RU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Хабр</a:t>
            </a:r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(habr.com)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6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6D9C2-18F5-4EBA-8044-283BB0E3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err="1"/>
              <a:t>Мультизагрузка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операционных систем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4807C6-1290-4380-BF67-96EF4E4DF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Загрузчики систем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34A97D-C428-4E61-8B41-8E4B3BDE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39</a:t>
            </a:fld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6D8CB3C-4942-4FC8-8932-89074B24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56" y="4247049"/>
            <a:ext cx="6949367" cy="23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6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753323" cy="995574"/>
          </a:xfrm>
        </p:spPr>
        <p:txBody>
          <a:bodyPr>
            <a:normAutofit/>
          </a:bodyPr>
          <a:lstStyle/>
          <a:p>
            <a:r>
              <a:rPr lang="ru-RU" dirty="0"/>
              <a:t>Последовательность установки </a:t>
            </a:r>
            <a:r>
              <a:rPr lang="en-US" dirty="0"/>
              <a:t>Linux </a:t>
            </a:r>
            <a:r>
              <a:rPr lang="ru-RU" dirty="0"/>
              <a:t>на компьютер: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360E4B-D4D5-4900-845D-4CB12FDA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2" y="2261260"/>
            <a:ext cx="11176456" cy="2862263"/>
          </a:xfrm>
          <a:prstGeom prst="rect">
            <a:avLst/>
          </a:prstGeom>
        </p:spPr>
      </p:pic>
      <p:pic>
        <p:nvPicPr>
          <p:cNvPr id="2054" name="Picture 6" descr="https://ecope.es/wp-content/uploads/2017/03/desarrolloestudio.png">
            <a:extLst>
              <a:ext uri="{FF2B5EF4-FFF2-40B4-BE49-F238E27FC236}">
                <a16:creationId xmlns:a16="http://schemas.microsoft.com/office/drawing/2014/main" id="{0B831B4B-A779-4575-B779-8548ED7A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076" y="5323427"/>
            <a:ext cx="2424433" cy="128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F1913-09E5-4363-9BEE-DEAB769B2512}"/>
              </a:ext>
            </a:extLst>
          </p:cNvPr>
          <p:cNvSpPr txBox="1"/>
          <p:nvPr/>
        </p:nvSpPr>
        <p:spPr>
          <a:xfrm>
            <a:off x="1837404" y="6335022"/>
            <a:ext cx="616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 для начинающих (pc-azbuka.ru)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73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2ADAD-750C-40D0-A769-ECA906CE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Мультизагрузка</a:t>
            </a:r>
            <a:r>
              <a:rPr lang="ru-RU" dirty="0"/>
              <a:t> систем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9938F6-82C9-498C-842D-3F38C828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1FE1D-EF52-4312-AA87-729D3D60D43B}"/>
              </a:ext>
            </a:extLst>
          </p:cNvPr>
          <p:cNvSpPr txBox="1"/>
          <p:nvPr/>
        </p:nvSpPr>
        <p:spPr>
          <a:xfrm>
            <a:off x="5365045" y="5720010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43A6-676C-4A61-A12F-A55CC5DDDF4C}"/>
              </a:ext>
            </a:extLst>
          </p:cNvPr>
          <p:cNvSpPr txBox="1"/>
          <p:nvPr/>
        </p:nvSpPr>
        <p:spPr>
          <a:xfrm>
            <a:off x="1130270" y="3819511"/>
            <a:ext cx="11061730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Multiboot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0140E-104D-4E24-8C5A-847285CAE40C}"/>
              </a:ext>
            </a:extLst>
          </p:cNvPr>
          <p:cNvSpPr txBox="1"/>
          <p:nvPr/>
        </p:nvSpPr>
        <p:spPr>
          <a:xfrm>
            <a:off x="1130270" y="2120274"/>
            <a:ext cx="6557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Увеличивается количество операционных систем для сегмента настольных компьютеров. 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9855A-2171-46F7-A188-A6B5F0128721}"/>
              </a:ext>
            </a:extLst>
          </p:cNvPr>
          <p:cNvSpPr txBox="1"/>
          <p:nvPr/>
        </p:nvSpPr>
        <p:spPr>
          <a:xfrm>
            <a:off x="1132494" y="4570823"/>
            <a:ext cx="9598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Это возможности запускать на одном компьютере более одной операционной системы.</a:t>
            </a:r>
          </a:p>
        </p:txBody>
      </p:sp>
      <p:pic>
        <p:nvPicPr>
          <p:cNvPr id="15" name="Picture 4" descr="Операционная система (ОС) — что это такое, виды ОС и какую выбрать">
            <a:extLst>
              <a:ext uri="{FF2B5EF4-FFF2-40B4-BE49-F238E27FC236}">
                <a16:creationId xmlns:a16="http://schemas.microsoft.com/office/drawing/2014/main" id="{5933166B-4D91-453F-B24E-6036AA50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356" y="1583310"/>
            <a:ext cx="3949693" cy="1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45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5F855F-59E5-49B0-813C-82310BA7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41</a:t>
            </a:fld>
            <a:endParaRPr lang="ru-RU"/>
          </a:p>
        </p:txBody>
      </p:sp>
      <p:pic>
        <p:nvPicPr>
          <p:cNvPr id="3" name="Picture 10" descr="https://images.ua.prom.st/1319528909_w640_h640_zhyostkij-disk-35.jpg">
            <a:extLst>
              <a:ext uri="{FF2B5EF4-FFF2-40B4-BE49-F238E27FC236}">
                <a16:creationId xmlns:a16="http://schemas.microsoft.com/office/drawing/2014/main" id="{64DB3BCF-0781-4DE6-841D-17A50841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4" y="1160903"/>
            <a:ext cx="4245677" cy="32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707A3-141A-4153-A371-3380F885E3FB}"/>
              </a:ext>
            </a:extLst>
          </p:cNvPr>
          <p:cNvSpPr txBox="1"/>
          <p:nvPr/>
        </p:nvSpPr>
        <p:spPr>
          <a:xfrm>
            <a:off x="5398910" y="1341525"/>
            <a:ext cx="55964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Емкость современных жестких дисков позволяет монтировать на один диск например 20 различных операционных систем.</a:t>
            </a:r>
            <a:endParaRPr lang="ru-RU" sz="2400" dirty="0"/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055940FB-BCF9-49A0-9A42-3D4393802D85}"/>
              </a:ext>
            </a:extLst>
          </p:cNvPr>
          <p:cNvSpPr/>
          <p:nvPr/>
        </p:nvSpPr>
        <p:spPr>
          <a:xfrm>
            <a:off x="4030133" y="3560600"/>
            <a:ext cx="6698961" cy="1801621"/>
          </a:xfrm>
          <a:prstGeom prst="wedgeRoundRectCallout">
            <a:avLst>
              <a:gd name="adj1" fmla="val -69794"/>
              <a:gd name="adj2" fmla="val -5558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Ubuntu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поверх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Windows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</a:rPr>
              <a:t>7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или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Windows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</a:rPr>
              <a:t>7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вместе с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FreeBSD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можно придумать и гораздо больше </a:t>
            </a:r>
            <a:r>
              <a:rPr lang="ru-RU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комбинаций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23E8-84F1-4ED8-BC9D-8260F0D06D7A}"/>
              </a:ext>
            </a:extLst>
          </p:cNvPr>
          <p:cNvSpPr txBox="1"/>
          <p:nvPr/>
        </p:nvSpPr>
        <p:spPr>
          <a:xfrm>
            <a:off x="5365045" y="5720010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3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2F23037-8D18-4E2A-AE1D-4AFE4F11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06" y="1920841"/>
            <a:ext cx="521760" cy="51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ow can I install Ubuntu on a device without a screen nor a keyboard?">
            <a:extLst>
              <a:ext uri="{FF2B5EF4-FFF2-40B4-BE49-F238E27FC236}">
                <a16:creationId xmlns:a16="http://schemas.microsoft.com/office/drawing/2014/main" id="{D0BF8943-3843-44B7-B348-07783253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6" y="2918467"/>
            <a:ext cx="493752" cy="51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логотипа">
            <a:extLst>
              <a:ext uri="{FF2B5EF4-FFF2-40B4-BE49-F238E27FC236}">
                <a16:creationId xmlns:a16="http://schemas.microsoft.com/office/drawing/2014/main" id="{95FCF2CD-87B2-478B-A978-D48C6CC51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8" y="2771849"/>
            <a:ext cx="700109" cy="5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F36DA71-1B48-4777-A484-E25C7B01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2126355"/>
            <a:ext cx="375067" cy="3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C5E76D8-A5B1-4A7D-B627-1AAD2D97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41" y="2393742"/>
            <a:ext cx="521760" cy="51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0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8D315-187E-4B8C-BE29-76717F86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 с программой загрузчиком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7A9D1F-0EC4-4DE7-8198-1452FC99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3C384-89C6-428A-8FF3-0E921441E0B4}"/>
              </a:ext>
            </a:extLst>
          </p:cNvPr>
          <p:cNvSpPr txBox="1"/>
          <p:nvPr/>
        </p:nvSpPr>
        <p:spPr>
          <a:xfrm>
            <a:off x="1130270" y="2314897"/>
            <a:ext cx="95557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Загрузчик операционной системы </a:t>
            </a:r>
            <a:r>
              <a:rPr lang="ru-RU" sz="2400" dirty="0"/>
              <a:t>– это специальная программа, расположенная в первых секторах жесткого диска, например в MBR (главная загрузочная запись).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11A0E-C5A2-404F-B607-9669D04AC4FC}"/>
              </a:ext>
            </a:extLst>
          </p:cNvPr>
          <p:cNvSpPr txBox="1"/>
          <p:nvPr/>
        </p:nvSpPr>
        <p:spPr>
          <a:xfrm>
            <a:off x="3626555" y="5720010"/>
            <a:ext cx="8080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https://ru.bmstu.wiki/Загрузчик_(Операционные_Системы)</a:t>
            </a:r>
            <a:r>
              <a:rPr lang="ru-RU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94A2E5-F4F6-4803-947D-85DD3376AE0E}"/>
              </a:ext>
            </a:extLst>
          </p:cNvPr>
          <p:cNvSpPr txBox="1"/>
          <p:nvPr/>
        </p:nvSpPr>
        <p:spPr>
          <a:xfrm>
            <a:off x="2260600" y="4067116"/>
            <a:ext cx="8226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dirty="0"/>
              <a:t>Используется для </a:t>
            </a:r>
            <a:r>
              <a:rPr lang="ru-RU" sz="2400" b="1" dirty="0"/>
              <a:t>инициализации ядра </a:t>
            </a:r>
            <a:r>
              <a:rPr lang="ru-RU" sz="2400" dirty="0"/>
              <a:t>и </a:t>
            </a:r>
            <a:r>
              <a:rPr lang="ru-RU" sz="2400" b="1" dirty="0"/>
              <a:t>запуска операционной системы</a:t>
            </a:r>
            <a:r>
              <a:rPr lang="ru-RU" sz="2400" dirty="0"/>
              <a:t>. </a:t>
            </a:r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43A6FB79-C678-4140-AE2C-94D2B1E3C2D0}"/>
              </a:ext>
            </a:extLst>
          </p:cNvPr>
          <p:cNvSpPr/>
          <p:nvPr/>
        </p:nvSpPr>
        <p:spPr>
          <a:xfrm>
            <a:off x="8222362" y="4811916"/>
            <a:ext cx="2962450" cy="638087"/>
          </a:xfrm>
          <a:prstGeom prst="wedgeRectCallout">
            <a:avLst>
              <a:gd name="adj1" fmla="val -82329"/>
              <a:gd name="adj2" fmla="val -45756"/>
            </a:avLst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Этап загрузки </a:t>
            </a:r>
            <a:r>
              <a:rPr lang="en-US" dirty="0"/>
              <a:t>#</a:t>
            </a:r>
            <a:r>
              <a:rPr lang="ru-RU" dirty="0"/>
              <a:t>3:</a:t>
            </a:r>
          </a:p>
        </p:txBody>
      </p:sp>
    </p:spTree>
    <p:extLst>
      <p:ext uri="{BB962C8B-B14F-4D97-AF65-F5344CB8AC3E}">
        <p14:creationId xmlns:p14="http://schemas.microsoft.com/office/powerpoint/2010/main" val="35379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56A31-EBBF-4F72-80A2-F4E1EC0E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загрузчиков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A32BAF-296F-47A8-A739-6EDDA522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CFC86-372A-43CB-92A2-1757B616BE34}"/>
              </a:ext>
            </a:extLst>
          </p:cNvPr>
          <p:cNvSpPr txBox="1"/>
          <p:nvPr/>
        </p:nvSpPr>
        <p:spPr>
          <a:xfrm>
            <a:off x="1130270" y="2314897"/>
            <a:ext cx="955575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600"/>
              </a:spcAft>
            </a:pP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ru-RU" sz="2800" b="1" dirty="0"/>
              <a:t>Абстрактные</a:t>
            </a:r>
            <a:r>
              <a:rPr lang="ru-RU" sz="2800" dirty="0"/>
              <a:t>" – для загрузки различных ОС.</a:t>
            </a:r>
          </a:p>
          <a:p>
            <a:pPr algn="just">
              <a:spcAft>
                <a:spcPts val="3600"/>
              </a:spcAft>
            </a:pPr>
            <a:r>
              <a:rPr lang="ru-RU" sz="2800" dirty="0"/>
              <a:t>"</a:t>
            </a:r>
            <a:r>
              <a:rPr lang="ru-RU" sz="2800" b="1" dirty="0"/>
              <a:t>Семейные</a:t>
            </a:r>
            <a:r>
              <a:rPr lang="ru-RU" sz="2800" dirty="0"/>
              <a:t>" – для загрузки лишь одной ОС, или нескольких ОС одного семейства, но разных версий.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98B57-D07C-4139-A8A5-CFF17A013450}"/>
              </a:ext>
            </a:extLst>
          </p:cNvPr>
          <p:cNvSpPr txBox="1"/>
          <p:nvPr/>
        </p:nvSpPr>
        <p:spPr>
          <a:xfrm>
            <a:off x="3626555" y="5720010"/>
            <a:ext cx="8080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https://ru.bmstu.wiki/Загрузчик_(Операционные_Системы)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7618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E2A0CD-42DE-42B7-90F0-51479191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C9E41-B374-415A-9564-30E6E052DB18}"/>
              </a:ext>
            </a:extLst>
          </p:cNvPr>
          <p:cNvSpPr txBox="1"/>
          <p:nvPr/>
        </p:nvSpPr>
        <p:spPr>
          <a:xfrm>
            <a:off x="5203885" y="1045701"/>
            <a:ext cx="5871216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Загрузчики </a:t>
            </a: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Windows</a:t>
            </a:r>
            <a:r>
              <a:rPr lang="ru-RU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 (</a:t>
            </a:r>
            <a:r>
              <a:rPr lang="en-US" sz="2800" b="1" dirty="0">
                <a:solidFill>
                  <a:srgbClr val="0070C0"/>
                </a:solidFill>
                <a:latin typeface="open sans" panose="020B0606030504020204" pitchFamily="34" charset="0"/>
              </a:rPr>
              <a:t>NTLDR</a:t>
            </a:r>
            <a:r>
              <a:rPr lang="ru-RU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open sans" panose="020B0606030504020204" pitchFamily="34" charset="0"/>
              </a:rPr>
              <a:t>BOOTMGR</a:t>
            </a:r>
            <a:r>
              <a:rPr lang="ru-RU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GRUB</a:t>
            </a:r>
          </a:p>
          <a:p>
            <a:pPr marL="342900" indent="-34290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Syslinux</a:t>
            </a:r>
            <a:endParaRPr lang="ru-RU" sz="2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BootX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(Apple)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9CDD9-9DBC-4169-9BE5-D8515A11C32D}"/>
              </a:ext>
            </a:extLst>
          </p:cNvPr>
          <p:cNvSpPr txBox="1"/>
          <p:nvPr/>
        </p:nvSpPr>
        <p:spPr>
          <a:xfrm>
            <a:off x="1060455" y="1074914"/>
            <a:ext cx="455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/>
              <a:t>Перечень загрузчиков: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B8BCD-23EE-48C4-922A-E42C4ECB7317}"/>
              </a:ext>
            </a:extLst>
          </p:cNvPr>
          <p:cNvSpPr txBox="1"/>
          <p:nvPr/>
        </p:nvSpPr>
        <p:spPr>
          <a:xfrm>
            <a:off x="1060454" y="3965652"/>
            <a:ext cx="4550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Почему так много?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1683E-CE0E-4A94-9ECE-4551CE4C3A64}"/>
              </a:ext>
            </a:extLst>
          </p:cNvPr>
          <p:cNvSpPr txBox="1"/>
          <p:nvPr/>
        </p:nvSpPr>
        <p:spPr>
          <a:xfrm>
            <a:off x="2454982" y="4871576"/>
            <a:ext cx="8540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- Пока еще не существует универсального загрузчика, на все случаи жизни.</a:t>
            </a:r>
            <a:endParaRPr lang="ru-RU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55FE7-6B74-4E7F-AC41-A06210BC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загрузчиков и варианты загрузок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1DCE8B8-8594-474D-BC4D-05389BE4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50C46-DB6C-4A88-AD56-B4C9403E2E0D}"/>
              </a:ext>
            </a:extLst>
          </p:cNvPr>
          <p:cNvSpPr txBox="1"/>
          <p:nvPr/>
        </p:nvSpPr>
        <p:spPr>
          <a:xfrm>
            <a:off x="1130270" y="2116311"/>
            <a:ext cx="786415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К примеру, </a:t>
            </a:r>
            <a:r>
              <a:rPr lang="ru-RU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GRUB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самый мощный на сегодняшний день, не может загружать образы дисков в формате ISO, 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05A1C-C7B3-48CD-80A0-41413819FA8B}"/>
              </a:ext>
            </a:extLst>
          </p:cNvPr>
          <p:cNvSpPr txBox="1"/>
          <p:nvPr/>
        </p:nvSpPr>
        <p:spPr>
          <a:xfrm>
            <a:off x="6321778" y="2849385"/>
            <a:ext cx="440731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но это умеет делать </a:t>
            </a:r>
            <a:r>
              <a:rPr lang="ru-RU" sz="2000" b="1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syslinux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0F798-9F23-42D4-9463-A38B4BC5ADA9}"/>
              </a:ext>
            </a:extLst>
          </p:cNvPr>
          <p:cNvSpPr txBox="1"/>
          <p:nvPr/>
        </p:nvSpPr>
        <p:spPr>
          <a:xfrm>
            <a:off x="5511800" y="5720010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0F1AF-270E-4545-B5C7-62CA24AAA1B0}"/>
              </a:ext>
            </a:extLst>
          </p:cNvPr>
          <p:cNvSpPr txBox="1"/>
          <p:nvPr/>
        </p:nvSpPr>
        <p:spPr>
          <a:xfrm>
            <a:off x="1702097" y="3909845"/>
            <a:ext cx="87878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Однако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недостатки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в каждом отдельном загрузчике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не накладывают ограничений на возможные варианты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загрузок благодаря тому, что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из одного загрузчика можно запустить другой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355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D7485-CDBD-4787-9A01-6BC0D308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из нескольких загрузчиков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30453A-698B-4E96-98ED-C339197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3AEEA-7812-4A18-895E-E46E31CE7A60}"/>
              </a:ext>
            </a:extLst>
          </p:cNvPr>
          <p:cNvSpPr txBox="1"/>
          <p:nvPr/>
        </p:nvSpPr>
        <p:spPr>
          <a:xfrm>
            <a:off x="1310019" y="2060791"/>
            <a:ext cx="84035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Иными словами тот вариант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мультизагрузки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который нужен нам, быть может, нельзя реализовать при помощи какого-то одного загрузчика, 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FFFE5-A261-4872-9331-10E30F5ECF48}"/>
              </a:ext>
            </a:extLst>
          </p:cNvPr>
          <p:cNvSpPr txBox="1"/>
          <p:nvPr/>
        </p:nvSpPr>
        <p:spPr>
          <a:xfrm>
            <a:off x="5511800" y="5720010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https://ru.d-ws.biz/articles/multiboot.shtml</a:t>
            </a:r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229EA-7059-4F54-9354-461A2B2F9EF4}"/>
              </a:ext>
            </a:extLst>
          </p:cNvPr>
          <p:cNvSpPr txBox="1"/>
          <p:nvPr/>
        </p:nvSpPr>
        <p:spPr>
          <a:xfrm>
            <a:off x="2630312" y="3798067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но 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комбинацией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из нескольких загрузчиков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можно запускать любой 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пакет операционных систем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и файлов-образов.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07623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F06CC-1A71-44ED-A188-2E8B494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загрузки операционной системы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A0E6A2-5AB5-4516-B77F-2F5B6506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C762-A2B0-4578-B27B-09E69B6E1FD3}"/>
              </a:ext>
            </a:extLst>
          </p:cNvPr>
          <p:cNvSpPr txBox="1"/>
          <p:nvPr/>
        </p:nvSpPr>
        <p:spPr>
          <a:xfrm>
            <a:off x="1130270" y="2228671"/>
            <a:ext cx="9334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BIOS</a:t>
            </a:r>
            <a:r>
              <a:rPr lang="ru-RU" sz="24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 передает управление MBR</a:t>
            </a:r>
            <a:r>
              <a:rPr lang="en-US" sz="2400" dirty="0">
                <a:solidFill>
                  <a:srgbClr val="252525"/>
                </a:solidFill>
                <a:latin typeface="open sans" panose="020B0606030504020204" pitchFamily="34" charset="0"/>
              </a:rPr>
              <a:t>.</a:t>
            </a:r>
            <a:r>
              <a:rPr lang="ru-RU" sz="2400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4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Затем программа-загрузчик, расположенная в MBR начинает выполняться.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4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Задача загрузчика – передать управление ядру ОС. 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252525"/>
                </a:solidFill>
                <a:latin typeface="open sans" panose="020B0606030504020204" pitchFamily="34" charset="0"/>
              </a:rPr>
              <a:t>Ядро продолжит загрузку операционной системы.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6CA21-3647-42EF-AA9F-48D385A377E0}"/>
              </a:ext>
            </a:extLst>
          </p:cNvPr>
          <p:cNvSpPr txBox="1"/>
          <p:nvPr/>
        </p:nvSpPr>
        <p:spPr>
          <a:xfrm>
            <a:off x="3626555" y="5720010"/>
            <a:ext cx="8080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https://ru.bmstu.wiki/Загрузчик_(Операционные_Системы)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7B6C68-7A36-4CC5-AEC4-6E91B5CB288B}"/>
              </a:ext>
            </a:extLst>
          </p:cNvPr>
          <p:cNvSpPr txBox="1"/>
          <p:nvPr/>
        </p:nvSpPr>
        <p:spPr>
          <a:xfrm>
            <a:off x="1744579" y="2351564"/>
            <a:ext cx="1044742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ysClr val="windowText" lastClr="000000"/>
                </a:solidFill>
                <a:effectLst/>
                <a:latin typeface="Helvetica Neue"/>
              </a:rPr>
              <a:t>«Большой </a:t>
            </a:r>
            <a:r>
              <a:rPr lang="ru-RU" sz="2400" b="1" dirty="0">
                <a:solidFill>
                  <a:sysClr val="windowText" lastClr="000000"/>
                </a:solidFill>
                <a:latin typeface="Helvetica Neue"/>
              </a:rPr>
              <a:t>У</a:t>
            </a:r>
            <a:r>
              <a:rPr lang="ru-RU" sz="2400" b="1" i="0" dirty="0">
                <a:solidFill>
                  <a:sysClr val="windowText" lastClr="000000"/>
                </a:solidFill>
                <a:effectLst/>
                <a:latin typeface="Helvetica Neue"/>
              </a:rPr>
              <a:t>нифицированный системный </a:t>
            </a:r>
            <a:r>
              <a:rPr lang="ru-RU" sz="2400" b="1" dirty="0">
                <a:solidFill>
                  <a:sysClr val="windowText" lastClr="000000"/>
                </a:solidFill>
                <a:latin typeface="Helvetica Neue"/>
              </a:rPr>
              <a:t>З</a:t>
            </a:r>
            <a:r>
              <a:rPr lang="ru-RU" sz="2400" b="1" i="0" dirty="0">
                <a:solidFill>
                  <a:sysClr val="windowText" lastClr="000000"/>
                </a:solidFill>
                <a:effectLst/>
                <a:latin typeface="Helvetica Neue"/>
              </a:rPr>
              <a:t>агрузчик»</a:t>
            </a:r>
            <a:endParaRPr lang="ru-RU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E182B-C15A-4B43-A55E-AF826C44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Загрузчик </a:t>
            </a:r>
            <a:r>
              <a:rPr lang="en-US" dirty="0"/>
              <a:t>GRUB</a:t>
            </a:r>
            <a:r>
              <a:rPr lang="en-US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3B7C6A-6C88-4587-856F-5FE6ECF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E74A0-E521-484D-86D5-2595C22A75B9}"/>
              </a:ext>
            </a:extLst>
          </p:cNvPr>
          <p:cNvSpPr txBox="1"/>
          <p:nvPr/>
        </p:nvSpPr>
        <p:spPr>
          <a:xfrm>
            <a:off x="1130270" y="3251965"/>
            <a:ext cx="951764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Это очень </a:t>
            </a:r>
            <a:r>
              <a:rPr lang="ru-RU" sz="2400" b="1" dirty="0"/>
              <a:t>мощный</a:t>
            </a:r>
            <a:r>
              <a:rPr lang="ru-RU" sz="2400" dirty="0"/>
              <a:t> загрузчик, который может загружать разнообразные операционные системы, такие как </a:t>
            </a:r>
            <a:r>
              <a:rPr lang="ru-RU" sz="2400" b="1" dirty="0"/>
              <a:t>Windows</a:t>
            </a:r>
            <a:r>
              <a:rPr lang="ru-RU" sz="2400" dirty="0"/>
              <a:t>, </a:t>
            </a:r>
            <a:r>
              <a:rPr lang="ru-RU" sz="2400" b="1" dirty="0"/>
              <a:t>DOS</a:t>
            </a:r>
            <a:r>
              <a:rPr lang="ru-RU" sz="2400" dirty="0"/>
              <a:t>, </a:t>
            </a:r>
            <a:r>
              <a:rPr lang="ru-RU" sz="2400" b="1" dirty="0"/>
              <a:t>Linux</a:t>
            </a:r>
            <a:r>
              <a:rPr lang="ru-RU" sz="2400" dirty="0"/>
              <a:t>, </a:t>
            </a:r>
            <a:r>
              <a:rPr lang="ru-RU" sz="2400" b="1" dirty="0"/>
              <a:t>GNU </a:t>
            </a:r>
            <a:r>
              <a:rPr lang="ru-RU" sz="2400" b="1" dirty="0" err="1"/>
              <a:t>Hurd</a:t>
            </a:r>
            <a:r>
              <a:rPr lang="ru-RU" sz="2400" dirty="0"/>
              <a:t>, </a:t>
            </a:r>
            <a:r>
              <a:rPr lang="ru-RU" sz="2400" b="1" dirty="0"/>
              <a:t>*BSD </a:t>
            </a:r>
            <a:r>
              <a:rPr lang="ru-RU" sz="2400" dirty="0"/>
              <a:t>и другие. </a:t>
            </a:r>
          </a:p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Это </a:t>
            </a:r>
            <a:r>
              <a:rPr lang="ru-RU" sz="2400" b="1" dirty="0"/>
              <a:t>самый популярный загрузчик</a:t>
            </a:r>
            <a:r>
              <a:rPr lang="ru-RU" sz="2400" dirty="0"/>
              <a:t>, используемый почти всеми </a:t>
            </a:r>
            <a:r>
              <a:rPr lang="ru-RU" sz="2400" b="1" dirty="0" err="1"/>
              <a:t>мультизагрузочными</a:t>
            </a:r>
            <a:r>
              <a:rPr lang="ru-RU" sz="2400" dirty="0"/>
              <a:t> системами.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F4FF1-52B9-4FFC-9872-BB83D9BE9B85}"/>
              </a:ext>
            </a:extLst>
          </p:cNvPr>
          <p:cNvSpPr txBox="1"/>
          <p:nvPr/>
        </p:nvSpPr>
        <p:spPr>
          <a:xfrm>
            <a:off x="3626555" y="5720010"/>
            <a:ext cx="8080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https://ru.bmstu.wiki/Загрузчик_(Операционные_Системы)</a:t>
            </a:r>
            <a:r>
              <a:rPr lang="ru-R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D8D5-FB26-4896-ADA0-5A3C0C5EB5A0}"/>
              </a:ext>
            </a:extLst>
          </p:cNvPr>
          <p:cNvSpPr txBox="1"/>
          <p:nvPr/>
        </p:nvSpPr>
        <p:spPr>
          <a:xfrm>
            <a:off x="1130270" y="1766789"/>
            <a:ext cx="11061730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GRand</a:t>
            </a:r>
            <a:r>
              <a:rPr lang="en-US" sz="3200" b="1" dirty="0">
                <a:solidFill>
                  <a:schemeClr val="bg1"/>
                </a:solidFill>
              </a:rPr>
              <a:t> Unified Bootloader</a:t>
            </a:r>
            <a:r>
              <a:rPr lang="ru-RU" sz="3200" b="1" dirty="0">
                <a:solidFill>
                  <a:schemeClr val="bg1"/>
                </a:solidFill>
              </a:rPr>
              <a:t> (</a:t>
            </a:r>
            <a:r>
              <a:rPr lang="en-US" sz="3200" b="1" dirty="0">
                <a:solidFill>
                  <a:schemeClr val="bg1"/>
                </a:solidFill>
              </a:rPr>
              <a:t>GRUB</a:t>
            </a:r>
            <a:r>
              <a:rPr lang="ru-RU" sz="3200" b="1" dirty="0">
                <a:solidFill>
                  <a:schemeClr val="bg1"/>
                </a:solidFill>
              </a:rPr>
              <a:t>)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59C8EB4-C2FF-4157-B322-4BC4E0C7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16904-2DB8-4319-AC1A-70446408E576}"/>
              </a:ext>
            </a:extLst>
          </p:cNvPr>
          <p:cNvSpPr txBox="1"/>
          <p:nvPr/>
        </p:nvSpPr>
        <p:spPr>
          <a:xfrm>
            <a:off x="1118981" y="1189387"/>
            <a:ext cx="1027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800" b="1" dirty="0"/>
              <a:t>Основная задача </a:t>
            </a:r>
            <a:r>
              <a:rPr lang="ru-RU" sz="2800" dirty="0"/>
              <a:t>загрузчика </a:t>
            </a:r>
            <a:r>
              <a:rPr lang="en-US" sz="2800" b="1" dirty="0"/>
              <a:t>GRUB</a:t>
            </a:r>
            <a:r>
              <a:rPr lang="ru-RU" sz="2800" dirty="0"/>
              <a:t> – дать пользователю </a:t>
            </a:r>
            <a:r>
              <a:rPr lang="ru-RU" sz="2800" b="1" dirty="0"/>
              <a:t>выбрать</a:t>
            </a:r>
            <a:r>
              <a:rPr lang="ru-RU" sz="2800" dirty="0"/>
              <a:t> </a:t>
            </a:r>
            <a:r>
              <a:rPr lang="ru-RU" sz="2800" b="1" dirty="0"/>
              <a:t>операционную систему </a:t>
            </a:r>
            <a:r>
              <a:rPr lang="ru-RU" sz="2800" dirty="0"/>
              <a:t>для загрузки.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3EE83-D56B-48EB-B89A-7BB2342E6783}"/>
              </a:ext>
            </a:extLst>
          </p:cNvPr>
          <p:cNvSpPr txBox="1"/>
          <p:nvPr/>
        </p:nvSpPr>
        <p:spPr>
          <a:xfrm>
            <a:off x="6389510" y="5661795"/>
            <a:ext cx="5170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Установка загрузчика </a:t>
            </a:r>
            <a:r>
              <a:rPr lang="en-US" dirty="0">
                <a:hlinkClick r:id="rId2"/>
              </a:rPr>
              <a:t>Grub | </a:t>
            </a:r>
            <a:r>
              <a:rPr lang="en-US" dirty="0" err="1">
                <a:hlinkClick r:id="rId2"/>
              </a:rPr>
              <a:t>Losst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E1561-1046-42C4-9594-60B1FA0AF088}"/>
              </a:ext>
            </a:extLst>
          </p:cNvPr>
          <p:cNvSpPr txBox="1"/>
          <p:nvPr/>
        </p:nvSpPr>
        <p:spPr>
          <a:xfrm>
            <a:off x="1673369" y="2691896"/>
            <a:ext cx="865021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подготавливает оборудование к работе,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задает нужные параметры ядра,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позволяет </a:t>
            </a:r>
            <a:r>
              <a:rPr lang="ru-RU" sz="2800" b="1" dirty="0"/>
              <a:t>выбрать операционную систему</a:t>
            </a:r>
            <a:r>
              <a:rPr lang="ru-RU" sz="28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733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386277-B409-4027-B34D-30FDFE93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mmedia.ozone.ru/multimedia/1019712450.jpg">
            <a:extLst>
              <a:ext uri="{FF2B5EF4-FFF2-40B4-BE49-F238E27FC236}">
                <a16:creationId xmlns:a16="http://schemas.microsoft.com/office/drawing/2014/main" id="{7F0D0C92-1437-4136-955E-6A3FEE23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84" y="744071"/>
            <a:ext cx="8224633" cy="5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F38DA622-C5B6-4FAC-B521-4E333197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4" y="416638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530DB3BF-FC88-489F-959B-46BAD820B960}"/>
              </a:ext>
            </a:extLst>
          </p:cNvPr>
          <p:cNvSpPr/>
          <p:nvPr/>
        </p:nvSpPr>
        <p:spPr>
          <a:xfrm>
            <a:off x="1810870" y="1855695"/>
            <a:ext cx="3083859" cy="189008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1" dirty="0"/>
              <a:t>Кажется получилось…</a:t>
            </a:r>
          </a:p>
        </p:txBody>
      </p:sp>
    </p:spTree>
    <p:extLst>
      <p:ext uri="{BB962C8B-B14F-4D97-AF65-F5344CB8AC3E}">
        <p14:creationId xmlns:p14="http://schemas.microsoft.com/office/powerpoint/2010/main" val="247998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4CA879-0E20-4FAE-BB43-77D7C2CB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50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F4323-6D18-430E-9908-3DC4E02E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3" y="472528"/>
            <a:ext cx="9200446" cy="61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4CE547F6-FFB1-439D-8283-74435297FA14}"/>
              </a:ext>
            </a:extLst>
          </p:cNvPr>
          <p:cNvSpPr/>
          <p:nvPr/>
        </p:nvSpPr>
        <p:spPr>
          <a:xfrm>
            <a:off x="1454855" y="2991556"/>
            <a:ext cx="3907367" cy="1467555"/>
          </a:xfrm>
          <a:prstGeom prst="wedgeRoundRectCallout">
            <a:avLst>
              <a:gd name="adj1" fmla="val -20264"/>
              <a:gd name="adj2" fmla="val -7279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Выбор загрузки </a:t>
            </a:r>
            <a:r>
              <a:rPr lang="ru-RU" sz="2400" b="1"/>
              <a:t>операционной системы.</a:t>
            </a:r>
            <a:endParaRPr lang="ru-RU" sz="2400" b="1" dirty="0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F59D73B7-D97C-4156-9585-86015FBD6808}"/>
              </a:ext>
            </a:extLst>
          </p:cNvPr>
          <p:cNvSpPr/>
          <p:nvPr/>
        </p:nvSpPr>
        <p:spPr>
          <a:xfrm>
            <a:off x="7540979" y="2046111"/>
            <a:ext cx="3939822" cy="1825978"/>
          </a:xfrm>
          <a:prstGeom prst="wedgeRoundRectCallout">
            <a:avLst>
              <a:gd name="adj1" fmla="val -72499"/>
              <a:gd name="adj2" fmla="val 19642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 умолчанию загружается </a:t>
            </a:r>
            <a:r>
              <a:rPr lang="en-US" sz="2400" b="1" dirty="0"/>
              <a:t>Linux</a:t>
            </a:r>
            <a:r>
              <a:rPr lang="ru-RU" sz="2400" dirty="0"/>
              <a:t>, а хотелось бы </a:t>
            </a:r>
            <a:r>
              <a:rPr lang="en-US" sz="2400" b="1" dirty="0"/>
              <a:t>Windows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8518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85761-1030-48F6-B93A-489F93A8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EE4073-0A23-4A39-9C18-5983EE6C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7D5D6-F44B-4D06-B647-4FA245E02933}"/>
              </a:ext>
            </a:extLst>
          </p:cNvPr>
          <p:cNvSpPr txBox="1"/>
          <p:nvPr/>
        </p:nvSpPr>
        <p:spPr>
          <a:xfrm>
            <a:off x="8157009" y="6230564"/>
            <a:ext cx="352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GRUB2 - Gentoo Wiki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6" name="Picture 4" descr="Смайлик &amp;quot;Направленный вниз указательный палец, тыльная сторона ладони&amp;quot;">
            <a:extLst>
              <a:ext uri="{FF2B5EF4-FFF2-40B4-BE49-F238E27FC236}">
                <a16:creationId xmlns:a16="http://schemas.microsoft.com/office/drawing/2014/main" id="{0350C2B7-3C43-4757-96FD-02B1183F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07" y="4992427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22C955-A026-4302-99BA-CD8B247F0E01}"/>
              </a:ext>
            </a:extLst>
          </p:cNvPr>
          <p:cNvSpPr txBox="1"/>
          <p:nvPr/>
        </p:nvSpPr>
        <p:spPr>
          <a:xfrm>
            <a:off x="1130268" y="1843097"/>
            <a:ext cx="8668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err="1"/>
              <a:t>мультизагрузочный</a:t>
            </a:r>
            <a:r>
              <a:rPr lang="ru-RU" sz="2400" dirty="0"/>
              <a:t> загрузчик, способный загружать ядра с различных файловых систем на большинстве системных архитектур.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68704-6242-402F-933A-EA7CF976C018}"/>
              </a:ext>
            </a:extLst>
          </p:cNvPr>
          <p:cNvSpPr txBox="1"/>
          <p:nvPr/>
        </p:nvSpPr>
        <p:spPr>
          <a:xfrm>
            <a:off x="1130267" y="3226406"/>
            <a:ext cx="90410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GRUB2 </a:t>
            </a:r>
            <a:r>
              <a:rPr lang="ru-RU" b="0" i="0" dirty="0">
                <a:effectLst/>
                <a:latin typeface="Open Sans" panose="020B0606030504020204" pitchFamily="34" charset="0"/>
              </a:rPr>
              <a:t>поддерживает 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PC BIOS, PC EFI, IEEE 1275 (Open Firmware), SPARC </a:t>
            </a:r>
            <a:r>
              <a:rPr lang="ru-RU" b="1" i="0" dirty="0">
                <a:effectLst/>
                <a:latin typeface="Open Sans" panose="020B0606030504020204" pitchFamily="34" charset="0"/>
              </a:rPr>
              <a:t>и 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MIPS </a:t>
            </a:r>
            <a:r>
              <a:rPr lang="en-US" b="1" i="0" dirty="0" err="1">
                <a:effectLst/>
                <a:latin typeface="Open Sans" panose="020B0606030504020204" pitchFamily="34" charset="0"/>
              </a:rPr>
              <a:t>Lemote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effectLst/>
                <a:latin typeface="Open Sans" panose="020B0606030504020204" pitchFamily="34" charset="0"/>
              </a:rPr>
              <a:t>Yeeloong</a:t>
            </a:r>
            <a:r>
              <a:rPr lang="ru-RU" b="0" i="0" dirty="0">
                <a:effectLst/>
                <a:latin typeface="Open Sans" panose="020B0606030504020204" pitchFamily="34" charset="0"/>
              </a:rPr>
              <a:t>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523D3-CD47-445D-A4F8-1085180F32E5}"/>
              </a:ext>
            </a:extLst>
          </p:cNvPr>
          <p:cNvSpPr txBox="1"/>
          <p:nvPr/>
        </p:nvSpPr>
        <p:spPr>
          <a:xfrm>
            <a:off x="1130267" y="3960476"/>
            <a:ext cx="90410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Open Sans" panose="020B0606030504020204" pitchFamily="34" charset="0"/>
              </a:rPr>
              <a:t>GRUB2</a:t>
            </a:r>
            <a:r>
              <a:rPr lang="ru-RU" b="0" i="0" dirty="0">
                <a:effectLst/>
                <a:latin typeface="Open Sans" panose="020B0606030504020204" pitchFamily="34" charset="0"/>
              </a:rPr>
              <a:t> заменил оригинальный загрузчик 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GRUB Legacy 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0F175-C5CA-42F3-B3B7-3FF74D38A15C}"/>
              </a:ext>
            </a:extLst>
          </p:cNvPr>
          <p:cNvSpPr txBox="1"/>
          <p:nvPr/>
        </p:nvSpPr>
        <p:spPr>
          <a:xfrm>
            <a:off x="1130267" y="4411589"/>
            <a:ext cx="90410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Open Sans" panose="020B0606030504020204" pitchFamily="34" charset="0"/>
              </a:rPr>
              <a:t>GRUB2</a:t>
            </a:r>
            <a:r>
              <a:rPr lang="ru-RU" b="0" i="0" dirty="0">
                <a:effectLst/>
                <a:latin typeface="Open Sans" panose="020B0606030504020204" pitchFamily="34" charset="0"/>
              </a:rPr>
              <a:t> совершенно новой кодовой базой, включающей в себя синтаксис командной строки для продвинутых возможностей написания сценариев.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FA78E-C3EC-4590-948A-9FB8CDD29AE0}"/>
              </a:ext>
            </a:extLst>
          </p:cNvPr>
          <p:cNvSpPr txBox="1"/>
          <p:nvPr/>
        </p:nvSpPr>
        <p:spPr>
          <a:xfrm>
            <a:off x="1130268" y="5148682"/>
            <a:ext cx="904101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/>
              <a:t>Позволяет генерировать файл конфигурации 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boot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grub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grub.cfg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с помощью утилиты </a:t>
            </a:r>
            <a:r>
              <a:rPr lang="ru-RU" b="1" dirty="0">
                <a:solidFill>
                  <a:srgbClr val="C00000"/>
                </a:solidFill>
              </a:rPr>
              <a:t>grub2-mkconfig</a:t>
            </a:r>
            <a:r>
              <a:rPr lang="ru-RU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32565-3916-49F2-8818-EA99548CD4FA}"/>
              </a:ext>
            </a:extLst>
          </p:cNvPr>
          <p:cNvSpPr txBox="1"/>
          <p:nvPr/>
        </p:nvSpPr>
        <p:spPr>
          <a:xfrm>
            <a:off x="984170" y="6233344"/>
            <a:ext cx="744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http://rus-linux.net/MyLDP/boot/fix_grub2_boot_problems.html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447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7D89F-5278-4AD9-9753-8A30B2AC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системного загрузчика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2D10D3-C026-43DB-9636-F5E64FF4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A3BB3-7AEA-47E6-9ABC-861347F3191F}"/>
              </a:ext>
            </a:extLst>
          </p:cNvPr>
          <p:cNvSpPr txBox="1"/>
          <p:nvPr/>
        </p:nvSpPr>
        <p:spPr>
          <a:xfrm>
            <a:off x="1818893" y="5720010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https://linux-faq.ru/page/sistemniy-zagruzchik-grub-vosstanovlenie-nastroyka-udalenie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A9F78-385D-4918-A386-D6036E53EB10}"/>
              </a:ext>
            </a:extLst>
          </p:cNvPr>
          <p:cNvSpPr txBox="1"/>
          <p:nvPr/>
        </p:nvSpPr>
        <p:spPr>
          <a:xfrm>
            <a:off x="1210731" y="2350505"/>
            <a:ext cx="9518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Когда приходится восстанавливать системный загрузчик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5FFC7-4941-413D-90DE-8E0B3A42DDEF}"/>
              </a:ext>
            </a:extLst>
          </p:cNvPr>
          <p:cNvSpPr txBox="1"/>
          <p:nvPr/>
        </p:nvSpPr>
        <p:spPr>
          <a:xfrm>
            <a:off x="1210730" y="3019085"/>
            <a:ext cx="951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>
                <a:solidFill>
                  <a:srgbClr val="333333"/>
                </a:solidFill>
                <a:latin typeface="Helvetica Neue"/>
              </a:rPr>
              <a:t>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осстановления системного загрузчика в системах с BIOS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EE4FF-0108-46F0-8272-B1F3F265259C}"/>
              </a:ext>
            </a:extLst>
          </p:cNvPr>
          <p:cNvSpPr txBox="1"/>
          <p:nvPr/>
        </p:nvSpPr>
        <p:spPr>
          <a:xfrm>
            <a:off x="1210731" y="3687666"/>
            <a:ext cx="9518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Восстановления системного загрузчика в системах с UEFI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86302-4025-40DC-9128-2039345CF203}"/>
              </a:ext>
            </a:extLst>
          </p:cNvPr>
          <p:cNvSpPr txBox="1"/>
          <p:nvPr/>
        </p:nvSpPr>
        <p:spPr>
          <a:xfrm>
            <a:off x="1210730" y="4350919"/>
            <a:ext cx="9518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Удаление GRUB из основной загрузочной записи </a:t>
            </a:r>
            <a:b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(возврат к Windows)</a:t>
            </a:r>
          </a:p>
        </p:txBody>
      </p:sp>
      <p:pic>
        <p:nvPicPr>
          <p:cNvPr id="2052" name="Picture 4" descr="Смайлик &amp;quot;Направленный вниз указательный палец, тыльная сторона ладони&amp;quot;">
            <a:extLst>
              <a:ext uri="{FF2B5EF4-FFF2-40B4-BE49-F238E27FC236}">
                <a16:creationId xmlns:a16="http://schemas.microsoft.com/office/drawing/2014/main" id="{F07CC657-FC96-4191-812E-0120FE53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645" y="4687425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08E3608-C4C1-4C58-9CD9-CC9DD4A97F81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971" y="860833"/>
            <a:ext cx="1385518" cy="1421811"/>
            <a:chOff x="5143500" y="2407550"/>
            <a:chExt cx="1905000" cy="1954900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A516116-B1DC-4722-967B-99DD7975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0" y="2495550"/>
              <a:ext cx="1905000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68A5BC-5C9D-4B8E-9AD2-342908A4DFB0}"/>
                </a:ext>
              </a:extLst>
            </p:cNvPr>
            <p:cNvSpPr txBox="1"/>
            <p:nvPr/>
          </p:nvSpPr>
          <p:spPr>
            <a:xfrm>
              <a:off x="5596566" y="2407550"/>
              <a:ext cx="998866" cy="465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GRUB</a:t>
              </a:r>
              <a:endParaRPr lang="ru-RU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5649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1574-847B-4915-A630-BCB2979D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Когда приходится восстанавливать системный загрузчик</a:t>
            </a:r>
            <a:br>
              <a:rPr lang="ru-RU" sz="32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DE86E-6B23-448A-B2EB-413D702A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B9483-D8C9-45ED-893A-2D7A028A7D74}"/>
              </a:ext>
            </a:extLst>
          </p:cNvPr>
          <p:cNvSpPr txBox="1"/>
          <p:nvPr/>
        </p:nvSpPr>
        <p:spPr>
          <a:xfrm>
            <a:off x="1841471" y="6252830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A966BF46-09B4-41C6-809A-20DCDC1E4C06}"/>
              </a:ext>
            </a:extLst>
          </p:cNvPr>
          <p:cNvGrpSpPr/>
          <p:nvPr/>
        </p:nvGrpSpPr>
        <p:grpSpPr>
          <a:xfrm>
            <a:off x="582595" y="1721995"/>
            <a:ext cx="11035947" cy="2376169"/>
            <a:chOff x="582595" y="1721995"/>
            <a:chExt cx="11035947" cy="2376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0DE0A7-2F41-4E4D-BD63-58ED1B22ABB0}"/>
                </a:ext>
              </a:extLst>
            </p:cNvPr>
            <p:cNvSpPr txBox="1"/>
            <p:nvPr/>
          </p:nvSpPr>
          <p:spPr>
            <a:xfrm>
              <a:off x="1206832" y="2936678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Если 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79AB3BE-4FA7-487B-AE9A-FB38EADFD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295" y="2707579"/>
              <a:ext cx="1258419" cy="125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46235-E840-4943-9E0F-CEC2D5C926C3}"/>
                </a:ext>
              </a:extLst>
            </p:cNvPr>
            <p:cNvSpPr txBox="1"/>
            <p:nvPr/>
          </p:nvSpPr>
          <p:spPr>
            <a:xfrm>
              <a:off x="3274394" y="2729946"/>
              <a:ext cx="282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установлен первым,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2BBB43F-42F1-4546-B802-5E095D8C2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757" y="2348177"/>
              <a:ext cx="1258419" cy="1231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D75D0-9CE0-41AD-87FB-593FA04BDC8D}"/>
                </a:ext>
              </a:extLst>
            </p:cNvPr>
            <p:cNvSpPr txBox="1"/>
            <p:nvPr/>
          </p:nvSpPr>
          <p:spPr>
            <a:xfrm>
              <a:off x="4125380" y="3306412"/>
              <a:ext cx="214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при установке </a:t>
              </a:r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CE10BFC-47C4-4F0A-ACE6-5702A9A3CF62}"/>
                </a:ext>
              </a:extLst>
            </p:cNvPr>
            <p:cNvGrpSpPr/>
            <p:nvPr/>
          </p:nvGrpSpPr>
          <p:grpSpPr>
            <a:xfrm>
              <a:off x="9676212" y="2505629"/>
              <a:ext cx="1385518" cy="1421811"/>
              <a:chOff x="9772441" y="2326912"/>
              <a:chExt cx="1385518" cy="1421811"/>
            </a:xfrm>
          </p:grpSpPr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6CB22A91-3F7C-4882-B628-E38938E8B1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72441" y="2326912"/>
                <a:ext cx="1385518" cy="1421811"/>
                <a:chOff x="5143500" y="2407550"/>
                <a:chExt cx="1905000" cy="1954900"/>
              </a:xfrm>
            </p:grpSpPr>
            <p:pic>
              <p:nvPicPr>
                <p:cNvPr id="9" name="Рисунок 8">
                  <a:extLst>
                    <a:ext uri="{FF2B5EF4-FFF2-40B4-BE49-F238E27FC236}">
                      <a16:creationId xmlns:a16="http://schemas.microsoft.com/office/drawing/2014/main" id="{2E154A2B-8060-426B-B05C-EA806A114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43500" y="2495550"/>
                  <a:ext cx="1905000" cy="186690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3F55CB3-DD9E-48F9-B78A-94C17E146F5C}"/>
                    </a:ext>
                  </a:extLst>
                </p:cNvPr>
                <p:cNvSpPr txBox="1"/>
                <p:nvPr/>
              </p:nvSpPr>
              <p:spPr>
                <a:xfrm>
                  <a:off x="5596566" y="2407550"/>
                  <a:ext cx="998866" cy="46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GRUB</a:t>
                  </a:r>
                  <a:endParaRPr lang="ru-RU" sz="1600" b="1" dirty="0"/>
                </a:p>
              </p:txBody>
            </p:sp>
          </p:grpSp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A6CB4601-9921-496D-93EB-2FC25C782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8076" y="2705995"/>
                <a:ext cx="1042728" cy="1042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028F-6718-4872-B07F-8316101F0583}"/>
                </a:ext>
              </a:extLst>
            </p:cNvPr>
            <p:cNvSpPr txBox="1"/>
            <p:nvPr/>
          </p:nvSpPr>
          <p:spPr>
            <a:xfrm>
              <a:off x="7882508" y="1721995"/>
              <a:ext cx="37360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загрузчик будет заменен на системный загрузчик Windows.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D08759-6B80-4F9F-8F9D-F93A9484DCAD}"/>
                </a:ext>
              </a:extLst>
            </p:cNvPr>
            <p:cNvSpPr txBox="1"/>
            <p:nvPr/>
          </p:nvSpPr>
          <p:spPr>
            <a:xfrm>
              <a:off x="582595" y="2149705"/>
              <a:ext cx="2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FF0000"/>
                  </a:solidFill>
                </a:rPr>
                <a:t>Проблема №1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9E1D4D-E322-426C-BF41-409C99D26BB1}"/>
                </a:ext>
              </a:extLst>
            </p:cNvPr>
            <p:cNvSpPr txBox="1"/>
            <p:nvPr/>
          </p:nvSpPr>
          <p:spPr>
            <a:xfrm>
              <a:off x="3341986" y="3328723"/>
              <a:ext cx="4972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C199B1-FBA8-43D5-B2CE-47D510661E5F}"/>
                </a:ext>
              </a:extLst>
            </p:cNvPr>
            <p:cNvSpPr txBox="1"/>
            <p:nvPr/>
          </p:nvSpPr>
          <p:spPr>
            <a:xfrm>
              <a:off x="7675836" y="3196557"/>
              <a:ext cx="4972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2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56DD604-3B14-49FB-997C-17C03466DFA1}"/>
              </a:ext>
            </a:extLst>
          </p:cNvPr>
          <p:cNvGrpSpPr/>
          <p:nvPr/>
        </p:nvGrpSpPr>
        <p:grpSpPr>
          <a:xfrm>
            <a:off x="582595" y="4504034"/>
            <a:ext cx="10651959" cy="1385111"/>
            <a:chOff x="582595" y="4369240"/>
            <a:chExt cx="10651959" cy="13851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59C57B-8602-4F5D-818D-9D7F7CB4F216}"/>
                </a:ext>
              </a:extLst>
            </p:cNvPr>
            <p:cNvSpPr txBox="1"/>
            <p:nvPr/>
          </p:nvSpPr>
          <p:spPr>
            <a:xfrm>
              <a:off x="4878285" y="4943489"/>
              <a:ext cx="4972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BBA097-F246-4E7F-BC6D-5E0C7282F9A2}"/>
                </a:ext>
              </a:extLst>
            </p:cNvPr>
            <p:cNvSpPr txBox="1"/>
            <p:nvPr/>
          </p:nvSpPr>
          <p:spPr>
            <a:xfrm>
              <a:off x="8934918" y="4984910"/>
              <a:ext cx="4972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9F2C8-021D-474F-94F4-C86B8C59FBE8}"/>
                </a:ext>
              </a:extLst>
            </p:cNvPr>
            <p:cNvSpPr txBox="1"/>
            <p:nvPr/>
          </p:nvSpPr>
          <p:spPr>
            <a:xfrm>
              <a:off x="582595" y="4705526"/>
              <a:ext cx="3015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00B050"/>
                  </a:solidFill>
                </a:rPr>
                <a:t>Решение проблемы </a:t>
              </a:r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F780FDC0-EB90-4916-9AC9-C5C73C60B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517" y="4369240"/>
              <a:ext cx="1258419" cy="1231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4824B8CF-4CCE-468A-98BB-17C8B22B0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836" y="4381495"/>
              <a:ext cx="1258419" cy="125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729F7D-524C-4C84-9764-6AD0EE479300}"/>
                </a:ext>
              </a:extLst>
            </p:cNvPr>
            <p:cNvSpPr txBox="1"/>
            <p:nvPr/>
          </p:nvSpPr>
          <p:spPr>
            <a:xfrm>
              <a:off x="5380592" y="4961856"/>
              <a:ext cx="2199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устанавливаем</a:t>
              </a:r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011B19D0-771A-4B48-8A53-172C30E57D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53713" y="4378788"/>
              <a:ext cx="1180841" cy="1211773"/>
              <a:chOff x="5143500" y="2407550"/>
              <a:chExt cx="1905000" cy="1954900"/>
            </a:xfrm>
          </p:grpSpPr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7BA80702-8FE7-401B-8973-B2239270E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3500" y="2495550"/>
                <a:ext cx="1905000" cy="18669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019C9E-CBCC-4A7E-8FB7-DDABB4023BED}"/>
                  </a:ext>
                </a:extLst>
              </p:cNvPr>
              <p:cNvSpPr txBox="1"/>
              <p:nvPr/>
            </p:nvSpPr>
            <p:spPr>
              <a:xfrm>
                <a:off x="5596566" y="2407550"/>
                <a:ext cx="998866" cy="46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GRUB</a:t>
                </a:r>
                <a:endParaRPr lang="ru-RU" sz="1600" b="1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2A2C9A-DE3A-4C83-8B26-206559BB8133}"/>
                </a:ext>
              </a:extLst>
            </p:cNvPr>
            <p:cNvSpPr txBox="1"/>
            <p:nvPr/>
          </p:nvSpPr>
          <p:spPr>
            <a:xfrm flipH="1">
              <a:off x="9406953" y="4643382"/>
              <a:ext cx="44397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42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FD1F26-C068-4654-82C9-59E4926D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39CBD-34FA-4911-BF29-D128C64E2840}"/>
              </a:ext>
            </a:extLst>
          </p:cNvPr>
          <p:cNvSpPr txBox="1"/>
          <p:nvPr/>
        </p:nvSpPr>
        <p:spPr>
          <a:xfrm>
            <a:off x="1643314" y="6205432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5EAA4A6-9711-4F14-B7CD-3079A1CD38F9}"/>
              </a:ext>
            </a:extLst>
          </p:cNvPr>
          <p:cNvGrpSpPr/>
          <p:nvPr/>
        </p:nvGrpSpPr>
        <p:grpSpPr>
          <a:xfrm>
            <a:off x="2051788" y="1292255"/>
            <a:ext cx="8363785" cy="1460279"/>
            <a:chOff x="550365" y="4253925"/>
            <a:chExt cx="8363785" cy="1460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0955D6-1A94-40C6-BA94-4365457E84F3}"/>
                </a:ext>
              </a:extLst>
            </p:cNvPr>
            <p:cNvSpPr txBox="1"/>
            <p:nvPr/>
          </p:nvSpPr>
          <p:spPr>
            <a:xfrm>
              <a:off x="550365" y="4574953"/>
              <a:ext cx="2226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Устанавливаем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3A21EFE-0009-471E-AD92-9EDF95700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621" y="4253925"/>
              <a:ext cx="1258419" cy="125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F511BA95-12F0-46F4-B984-C4DEB679E6C1}"/>
                </a:ext>
              </a:extLst>
            </p:cNvPr>
            <p:cNvGrpSpPr/>
            <p:nvPr/>
          </p:nvGrpSpPr>
          <p:grpSpPr>
            <a:xfrm>
              <a:off x="7528632" y="4291954"/>
              <a:ext cx="1385518" cy="1422250"/>
              <a:chOff x="5239148" y="4047272"/>
              <a:chExt cx="1385518" cy="1422250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AF93799-E461-4C49-AF6D-F5A51E2573F5}"/>
                  </a:ext>
                </a:extLst>
              </p:cNvPr>
              <p:cNvGrpSpPr/>
              <p:nvPr/>
            </p:nvGrpSpPr>
            <p:grpSpPr>
              <a:xfrm>
                <a:off x="5239148" y="4047272"/>
                <a:ext cx="1385518" cy="1422250"/>
                <a:chOff x="5239148" y="4047272"/>
                <a:chExt cx="1385518" cy="1422250"/>
              </a:xfrm>
            </p:grpSpPr>
            <p:pic>
              <p:nvPicPr>
                <p:cNvPr id="11" name="Рисунок 10">
                  <a:extLst>
                    <a:ext uri="{FF2B5EF4-FFF2-40B4-BE49-F238E27FC236}">
                      <a16:creationId xmlns:a16="http://schemas.microsoft.com/office/drawing/2014/main" id="{D814215A-1BDD-49C9-A31C-BFCB4F17E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39148" y="4111714"/>
                  <a:ext cx="1385518" cy="1357808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53AC73E-769E-45EC-A736-ED254B0C8FF2}"/>
                    </a:ext>
                  </a:extLst>
                </p:cNvPr>
                <p:cNvSpPr txBox="1"/>
                <p:nvPr/>
              </p:nvSpPr>
              <p:spPr>
                <a:xfrm>
                  <a:off x="5568666" y="4047272"/>
                  <a:ext cx="72648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GRUB</a:t>
                  </a:r>
                  <a:endParaRPr lang="ru-RU" sz="1600" b="1" dirty="0"/>
                </a:p>
              </p:txBody>
            </p:sp>
          </p:grpSp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8D75FFCB-1D8D-424A-B370-9D93383D0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6396" y="4469115"/>
                <a:ext cx="911020" cy="911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6D451-D09A-4C7F-81DC-A7C8F750061C}"/>
                </a:ext>
              </a:extLst>
            </p:cNvPr>
            <p:cNvSpPr txBox="1"/>
            <p:nvPr/>
          </p:nvSpPr>
          <p:spPr>
            <a:xfrm>
              <a:off x="4422946" y="4556802"/>
              <a:ext cx="2996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неудачная установка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4BE458-1D21-4451-BBE4-F3A5AE5A1578}"/>
              </a:ext>
            </a:extLst>
          </p:cNvPr>
          <p:cNvSpPr txBox="1"/>
          <p:nvPr/>
        </p:nvSpPr>
        <p:spPr>
          <a:xfrm>
            <a:off x="1162832" y="997288"/>
            <a:ext cx="23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</a:rPr>
              <a:t>Проблема №2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ACF418-37CD-469E-8465-0D13FDBD4040}"/>
              </a:ext>
            </a:extLst>
          </p:cNvPr>
          <p:cNvGrpSpPr/>
          <p:nvPr/>
        </p:nvGrpSpPr>
        <p:grpSpPr>
          <a:xfrm>
            <a:off x="1162832" y="3009160"/>
            <a:ext cx="9868873" cy="2851552"/>
            <a:chOff x="1162832" y="3009160"/>
            <a:chExt cx="9868873" cy="2851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8E6158-5B5B-4194-B259-6B8DE999AF6E}"/>
                </a:ext>
              </a:extLst>
            </p:cNvPr>
            <p:cNvSpPr txBox="1"/>
            <p:nvPr/>
          </p:nvSpPr>
          <p:spPr>
            <a:xfrm>
              <a:off x="1162832" y="3356067"/>
              <a:ext cx="3015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00B050"/>
                  </a:solidFill>
                </a:rPr>
                <a:t>Решение проблемы </a:t>
              </a:r>
            </a:p>
          </p:txBody>
        </p: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1D0C519F-85AB-415F-94FD-909D606AF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6224" y="3009160"/>
              <a:ext cx="2226892" cy="2182354"/>
              <a:chOff x="5782729" y="2443778"/>
              <a:chExt cx="1905000" cy="1866900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30725263-729E-4D0A-B5F6-18DF15857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2729" y="2443778"/>
                <a:ext cx="1905000" cy="18669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DB7F7-FFB8-4A13-8648-A97DFE010B77}"/>
                  </a:ext>
                </a:extLst>
              </p:cNvPr>
              <p:cNvSpPr txBox="1"/>
              <p:nvPr/>
            </p:nvSpPr>
            <p:spPr>
              <a:xfrm>
                <a:off x="6277305" y="2460656"/>
                <a:ext cx="1089771" cy="34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GRUB</a:t>
                </a:r>
                <a:endParaRPr lang="ru-RU" sz="2000" b="1" dirty="0"/>
              </a:p>
            </p:txBody>
          </p:sp>
        </p:grpSp>
        <p:sp>
          <p:nvSpPr>
            <p:cNvPr id="18" name="Облачко с текстом: прямоугольное со скругленными углами 17">
              <a:extLst>
                <a:ext uri="{FF2B5EF4-FFF2-40B4-BE49-F238E27FC236}">
                  <a16:creationId xmlns:a16="http://schemas.microsoft.com/office/drawing/2014/main" id="{9FFDEC31-EEB7-4F18-BA5B-28A95495E986}"/>
                </a:ext>
              </a:extLst>
            </p:cNvPr>
            <p:cNvSpPr/>
            <p:nvPr/>
          </p:nvSpPr>
          <p:spPr>
            <a:xfrm>
              <a:off x="8021827" y="3813289"/>
              <a:ext cx="3009878" cy="1049469"/>
            </a:xfrm>
            <a:prstGeom prst="wedgeRoundRectCallout">
              <a:avLst>
                <a:gd name="adj1" fmla="val -74274"/>
                <a:gd name="adj2" fmla="val 1290"/>
                <a:gd name="adj3" fmla="val 16667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Самая уникальная программа системы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DFB25D-AE91-4F0A-8099-7D25829D6BE5}"/>
                </a:ext>
              </a:extLst>
            </p:cNvPr>
            <p:cNvSpPr txBox="1"/>
            <p:nvPr/>
          </p:nvSpPr>
          <p:spPr>
            <a:xfrm>
              <a:off x="2090000" y="5399047"/>
              <a:ext cx="4753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/>
                <a:t>Состоит из 2-х компонентов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5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4CAB9-E8EF-458D-BA9C-2AE47897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 программных компонента </a:t>
            </a:r>
            <a:r>
              <a:rPr lang="en-US" dirty="0"/>
              <a:t>GRUB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F9D06-D3B8-49C2-8D06-13EB51CF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B2EB-0013-4929-9020-9ACEB789C83B}"/>
              </a:ext>
            </a:extLst>
          </p:cNvPr>
          <p:cNvSpPr txBox="1"/>
          <p:nvPr/>
        </p:nvSpPr>
        <p:spPr>
          <a:xfrm>
            <a:off x="1130270" y="2075327"/>
            <a:ext cx="8787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333333"/>
                </a:solidFill>
                <a:effectLst/>
                <a:latin typeface="Helvetica Neue"/>
              </a:rPr>
              <a:t>Первый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 компонент, это </a:t>
            </a:r>
            <a:r>
              <a:rPr lang="ru-RU" sz="2400" b="1" dirty="0">
                <a:solidFill>
                  <a:srgbClr val="333333"/>
                </a:solidFill>
                <a:latin typeface="Helvetica Neue"/>
              </a:rPr>
              <a:t>начальный загрузчик программ </a:t>
            </a:r>
            <a:r>
              <a:rPr lang="ru-RU" sz="2400" dirty="0">
                <a:solidFill>
                  <a:srgbClr val="333333"/>
                </a:solidFill>
                <a:latin typeface="Helvetica Neue"/>
              </a:rPr>
              <a:t>– </a:t>
            </a:r>
            <a:r>
              <a:rPr lang="ru-RU" sz="2400" dirty="0" err="1">
                <a:solidFill>
                  <a:srgbClr val="0070C0"/>
                </a:solidFill>
                <a:latin typeface="Helvetica Neue"/>
              </a:rPr>
              <a:t>Initial</a:t>
            </a:r>
            <a:r>
              <a:rPr lang="ru-RU" sz="2400" dirty="0">
                <a:solidFill>
                  <a:srgbClr val="0070C0"/>
                </a:solidFill>
                <a:latin typeface="Helvetica Neue"/>
              </a:rPr>
              <a:t> Program </a:t>
            </a:r>
            <a:r>
              <a:rPr lang="ru-RU" sz="2400" dirty="0" err="1">
                <a:solidFill>
                  <a:srgbClr val="0070C0"/>
                </a:solidFill>
                <a:latin typeface="Helvetica Neue"/>
              </a:rPr>
              <a:t>Loader</a:t>
            </a:r>
            <a:r>
              <a:rPr lang="ru-RU" sz="2400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ru-RU" sz="2400" dirty="0">
                <a:solidFill>
                  <a:srgbClr val="333333"/>
                </a:solidFill>
                <a:latin typeface="Helvetica Neue"/>
              </a:rPr>
              <a:t>(IPL)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, размещается в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Helvetica Neue"/>
              </a:rPr>
              <a:t>MBR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ru-RU" sz="2400" dirty="0">
              <a:solidFill>
                <a:srgbClr val="111111"/>
              </a:solidFill>
              <a:latin typeface="-apple-system"/>
            </a:endParaRPr>
          </a:p>
          <a:p>
            <a:r>
              <a:rPr lang="ru-RU" sz="2400" dirty="0">
                <a:solidFill>
                  <a:srgbClr val="333333"/>
                </a:solidFill>
                <a:latin typeface="Helvetica Neue"/>
              </a:rPr>
              <a:t>Загружает второй компонент.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E9AB0-BB2A-44C8-B181-04DD95D27EA5}"/>
              </a:ext>
            </a:extLst>
          </p:cNvPr>
          <p:cNvSpPr txBox="1"/>
          <p:nvPr/>
        </p:nvSpPr>
        <p:spPr>
          <a:xfrm>
            <a:off x="1130270" y="3407183"/>
            <a:ext cx="9876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333333"/>
                </a:solidFill>
                <a:effectLst/>
                <a:latin typeface="Helvetica Neue"/>
              </a:rPr>
              <a:t>Второй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 компонент, это реализация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Helvetica Neue"/>
              </a:rPr>
              <a:t>меню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 загрузки и используемые ею дополнительные файлы. Располагаются в директории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Helvetica Neue"/>
              </a:rPr>
              <a:t>/boot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67939-2DD9-46DA-A61B-76FD82A98EC8}"/>
              </a:ext>
            </a:extLst>
          </p:cNvPr>
          <p:cNvSpPr txBox="1"/>
          <p:nvPr/>
        </p:nvSpPr>
        <p:spPr>
          <a:xfrm>
            <a:off x="2112735" y="6040314"/>
            <a:ext cx="727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http://rus-linux.net/MyLDP/boot/fix_grub2_boot_problems.html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A92DA-B4C0-4855-B6A6-3B708EB02E70}"/>
              </a:ext>
            </a:extLst>
          </p:cNvPr>
          <p:cNvSpPr txBox="1"/>
          <p:nvPr/>
        </p:nvSpPr>
        <p:spPr>
          <a:xfrm>
            <a:off x="1807605" y="6409646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4AB15D7-DD8F-411B-9A5B-09B44E0C1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207178" y="953324"/>
            <a:ext cx="1385518" cy="1421811"/>
            <a:chOff x="5143500" y="2407550"/>
            <a:chExt cx="1905000" cy="19549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D3F4F4E-BFF8-4880-AF0C-C3E801EC8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0" y="2495550"/>
              <a:ext cx="190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CB63B5-0C99-421E-A4E2-88DA806248E9}"/>
                </a:ext>
              </a:extLst>
            </p:cNvPr>
            <p:cNvSpPr txBox="1"/>
            <p:nvPr/>
          </p:nvSpPr>
          <p:spPr>
            <a:xfrm>
              <a:off x="5596566" y="2407550"/>
              <a:ext cx="998866" cy="465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GRUB</a:t>
              </a:r>
              <a:endParaRPr lang="ru-RU" sz="16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4D7D77-1878-42CD-9AA4-2240AD24B27E}"/>
              </a:ext>
            </a:extLst>
          </p:cNvPr>
          <p:cNvSpPr txBox="1"/>
          <p:nvPr/>
        </p:nvSpPr>
        <p:spPr>
          <a:xfrm>
            <a:off x="2438199" y="4572923"/>
            <a:ext cx="763149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/>
              <a:t>Набор из текстовых файлов а также нескольких сценариев командной оболочки в директории 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etc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default</a:t>
            </a:r>
            <a:r>
              <a:rPr lang="ru-RU" b="1" dirty="0">
                <a:solidFill>
                  <a:srgbClr val="C00000"/>
                </a:solidFill>
              </a:rPr>
              <a:t>/</a:t>
            </a:r>
            <a:r>
              <a:rPr lang="ru-RU" b="1" dirty="0" err="1">
                <a:solidFill>
                  <a:srgbClr val="C00000"/>
                </a:solidFill>
              </a:rPr>
              <a:t>grub</a:t>
            </a:r>
            <a:r>
              <a:rPr lang="ru-RU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614F0-DEDD-487B-80E2-10165D50C4EC}"/>
              </a:ext>
            </a:extLst>
          </p:cNvPr>
          <p:cNvSpPr txBox="1"/>
          <p:nvPr/>
        </p:nvSpPr>
        <p:spPr>
          <a:xfrm>
            <a:off x="2438199" y="5321215"/>
            <a:ext cx="7628935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/>
              <a:t>В директории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/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/</a:t>
            </a:r>
            <a:r>
              <a:rPr lang="en-US" b="1" dirty="0" err="1">
                <a:solidFill>
                  <a:srgbClr val="C00000"/>
                </a:solidFill>
              </a:rPr>
              <a:t>grub.d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расположены все сценарии, формирующие описание каждого из элементов меню. </a:t>
            </a:r>
          </a:p>
        </p:txBody>
      </p:sp>
    </p:spTree>
    <p:extLst>
      <p:ext uri="{BB962C8B-B14F-4D97-AF65-F5344CB8AC3E}">
        <p14:creationId xmlns:p14="http://schemas.microsoft.com/office/powerpoint/2010/main" val="2785077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FD1F26-C068-4654-82C9-59E4926D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39CBD-34FA-4911-BF29-D128C64E2840}"/>
              </a:ext>
            </a:extLst>
          </p:cNvPr>
          <p:cNvSpPr txBox="1"/>
          <p:nvPr/>
        </p:nvSpPr>
        <p:spPr>
          <a:xfrm>
            <a:off x="1643314" y="6351260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E6158-5B5B-4194-B259-6B8DE999AF6E}"/>
              </a:ext>
            </a:extLst>
          </p:cNvPr>
          <p:cNvSpPr txBox="1"/>
          <p:nvPr/>
        </p:nvSpPr>
        <p:spPr>
          <a:xfrm>
            <a:off x="1039684" y="1923036"/>
            <a:ext cx="301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</a:rPr>
              <a:t>Решение проблемы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1FEF7-19BD-434D-8F1D-72919A96BA16}"/>
              </a:ext>
            </a:extLst>
          </p:cNvPr>
          <p:cNvSpPr txBox="1"/>
          <p:nvPr/>
        </p:nvSpPr>
        <p:spPr>
          <a:xfrm>
            <a:off x="1782579" y="896662"/>
            <a:ext cx="901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загрузчик должна указывать запись в меню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Boot Sequence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 BIOS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79C35-CF4E-40AC-A956-EF5F63EA6937}"/>
              </a:ext>
            </a:extLst>
          </p:cNvPr>
          <p:cNvSpPr txBox="1"/>
          <p:nvPr/>
        </p:nvSpPr>
        <p:spPr>
          <a:xfrm>
            <a:off x="1984631" y="6041688"/>
            <a:ext cx="861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https://kakpedia.org/как-настроить-порядок-загрузки-boot-order-в-bios-и/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6DF632F-EC7C-473E-A7FD-34FED738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74" y="1587260"/>
            <a:ext cx="7640386" cy="43477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23B012D-7542-49F5-B0B0-4E3A162A5D4D}"/>
              </a:ext>
            </a:extLst>
          </p:cNvPr>
          <p:cNvSpPr txBox="1"/>
          <p:nvPr/>
        </p:nvSpPr>
        <p:spPr>
          <a:xfrm>
            <a:off x="1559834" y="2632718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BIOS</a:t>
            </a:r>
            <a:endParaRPr lang="ru-RU" sz="5400" b="1" dirty="0">
              <a:solidFill>
                <a:srgbClr val="C00000"/>
              </a:solidFill>
            </a:endParaRPr>
          </a:p>
        </p:txBody>
      </p:sp>
      <p:sp>
        <p:nvSpPr>
          <p:cNvPr id="32" name="Облачко с текстом: прямоугольное со скругленными углами 31">
            <a:extLst>
              <a:ext uri="{FF2B5EF4-FFF2-40B4-BE49-F238E27FC236}">
                <a16:creationId xmlns:a16="http://schemas.microsoft.com/office/drawing/2014/main" id="{0E46D311-D590-4C4C-BB62-BD3C81FDD35A}"/>
              </a:ext>
            </a:extLst>
          </p:cNvPr>
          <p:cNvSpPr/>
          <p:nvPr/>
        </p:nvSpPr>
        <p:spPr>
          <a:xfrm>
            <a:off x="610694" y="4607117"/>
            <a:ext cx="3229644" cy="1226429"/>
          </a:xfrm>
          <a:prstGeom prst="wedgeRoundRectCallout">
            <a:avLst>
              <a:gd name="adj1" fmla="val 67828"/>
              <a:gd name="adj2" fmla="val -510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Названия зависят от спецификации производителя</a:t>
            </a:r>
          </a:p>
        </p:txBody>
      </p:sp>
    </p:spTree>
    <p:extLst>
      <p:ext uri="{BB962C8B-B14F-4D97-AF65-F5344CB8AC3E}">
        <p14:creationId xmlns:p14="http://schemas.microsoft.com/office/powerpoint/2010/main" val="264299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FD1F26-C068-4654-82C9-59E4926D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39CBD-34FA-4911-BF29-D128C64E2840}"/>
              </a:ext>
            </a:extLst>
          </p:cNvPr>
          <p:cNvSpPr txBox="1"/>
          <p:nvPr/>
        </p:nvSpPr>
        <p:spPr>
          <a:xfrm>
            <a:off x="1643314" y="6351260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E6158-5B5B-4194-B259-6B8DE999AF6E}"/>
              </a:ext>
            </a:extLst>
          </p:cNvPr>
          <p:cNvSpPr txBox="1"/>
          <p:nvPr/>
        </p:nvSpPr>
        <p:spPr>
          <a:xfrm>
            <a:off x="965234" y="2348048"/>
            <a:ext cx="301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</a:rPr>
              <a:t>Решение проблемы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79C35-CF4E-40AC-A956-EF5F63EA6937}"/>
              </a:ext>
            </a:extLst>
          </p:cNvPr>
          <p:cNvSpPr txBox="1"/>
          <p:nvPr/>
        </p:nvSpPr>
        <p:spPr>
          <a:xfrm>
            <a:off x="1984631" y="6041688"/>
            <a:ext cx="861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https://kakpedia.org/как-настроить-порядок-загрузки-boot-order-в-bios-и/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C7BB9-D40C-4C28-A50D-0FD2B23E8E2D}"/>
              </a:ext>
            </a:extLst>
          </p:cNvPr>
          <p:cNvSpPr txBox="1"/>
          <p:nvPr/>
        </p:nvSpPr>
        <p:spPr>
          <a:xfrm>
            <a:off x="1309549" y="757501"/>
            <a:ext cx="9572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3A3A3A"/>
                </a:solidFill>
                <a:effectLst/>
                <a:latin typeface="-apple-system"/>
              </a:rPr>
              <a:t>Boot </a:t>
            </a:r>
            <a:r>
              <a:rPr lang="ru-RU" sz="2000" b="1" i="0" dirty="0" err="1">
                <a:solidFill>
                  <a:srgbClr val="3A3A3A"/>
                </a:solidFill>
                <a:effectLst/>
                <a:latin typeface="-apple-system"/>
              </a:rPr>
              <a:t>order</a:t>
            </a:r>
            <a:r>
              <a:rPr lang="ru-RU" sz="2000" b="0" i="0" dirty="0">
                <a:solidFill>
                  <a:srgbClr val="3A3A3A"/>
                </a:solidFill>
                <a:effectLst/>
                <a:latin typeface="-apple-system"/>
              </a:rPr>
              <a:t>, </a:t>
            </a:r>
            <a:r>
              <a:rPr lang="ru-RU" sz="2000" dirty="0">
                <a:solidFill>
                  <a:srgbClr val="3A3A3A"/>
                </a:solidFill>
                <a:latin typeface="-apple-system"/>
              </a:rPr>
              <a:t>определяет порядок (последовательность)</a:t>
            </a:r>
            <a:r>
              <a:rPr lang="ru-RU" sz="2000" b="0" i="0" dirty="0">
                <a:solidFill>
                  <a:srgbClr val="3A3A3A"/>
                </a:solidFill>
                <a:effectLst/>
                <a:latin typeface="-apple-system"/>
              </a:rPr>
              <a:t> загрузки,  если вариантов загрузки много — с жесткого диска, флешки, сети, привода CD/DVD, 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806027-FCEF-4A2D-8515-20BCFFCF3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90" y="1693512"/>
            <a:ext cx="7850542" cy="4348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F5C86F-E786-4B32-8639-00E8D7B1E222}"/>
              </a:ext>
            </a:extLst>
          </p:cNvPr>
          <p:cNvSpPr txBox="1"/>
          <p:nvPr/>
        </p:nvSpPr>
        <p:spPr>
          <a:xfrm>
            <a:off x="965234" y="3246098"/>
            <a:ext cx="27657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0" dirty="0">
                <a:solidFill>
                  <a:srgbClr val="C00000"/>
                </a:solidFill>
                <a:effectLst/>
                <a:latin typeface="-apple-system"/>
              </a:rPr>
              <a:t>Boot </a:t>
            </a:r>
            <a:r>
              <a:rPr lang="ru-RU" sz="4400" b="1" i="0" dirty="0" err="1">
                <a:solidFill>
                  <a:srgbClr val="C00000"/>
                </a:solidFill>
                <a:effectLst/>
                <a:latin typeface="-apple-system"/>
              </a:rPr>
              <a:t>order</a:t>
            </a:r>
            <a:endParaRPr lang="ru-RU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F08D98-4E61-4428-A700-BDC42758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58</a:t>
            </a:fld>
            <a:endParaRPr lang="ru-RU"/>
          </a:p>
        </p:txBody>
      </p:sp>
      <p:pic>
        <p:nvPicPr>
          <p:cNvPr id="7170" name="Picture 2" descr="Запуск Linux или Windows ">
            <a:extLst>
              <a:ext uri="{FF2B5EF4-FFF2-40B4-BE49-F238E27FC236}">
                <a16:creationId xmlns:a16="http://schemas.microsoft.com/office/drawing/2014/main" id="{F12EF650-9F57-450E-BFB3-78B3D429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4" y="993422"/>
            <a:ext cx="11246732" cy="53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689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5E064-6AE9-4A67-8BC8-DD2E58AE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GRUB</a:t>
            </a:r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6A3A65-EEAA-489A-87AF-23D8E4D1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470B6-CFA1-49C0-96AC-92054BB2EA2F}"/>
              </a:ext>
            </a:extLst>
          </p:cNvPr>
          <p:cNvSpPr txBox="1"/>
          <p:nvPr/>
        </p:nvSpPr>
        <p:spPr>
          <a:xfrm>
            <a:off x="1130270" y="2227906"/>
            <a:ext cx="9231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Перемещение Windows на первое место в меню системного загрузчика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EF63A-3B4B-4A56-95BD-CFDD0FC83E50}"/>
              </a:ext>
            </a:extLst>
          </p:cNvPr>
          <p:cNvSpPr txBox="1"/>
          <p:nvPr/>
        </p:nvSpPr>
        <p:spPr>
          <a:xfrm>
            <a:off x="1130270" y="3186575"/>
            <a:ext cx="9231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Использование красивого изображения в качестве фона меню системного загрузчика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685B5-95DE-4CC0-A159-89F4FEBFCE87}"/>
              </a:ext>
            </a:extLst>
          </p:cNvPr>
          <p:cNvSpPr txBox="1"/>
          <p:nvPr/>
        </p:nvSpPr>
        <p:spPr>
          <a:xfrm>
            <a:off x="1130270" y="4145244"/>
            <a:ext cx="9231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Изменение времени показа меню системного загрузчика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C7388-446E-4928-98FF-A856B73CD059}"/>
              </a:ext>
            </a:extLst>
          </p:cNvPr>
          <p:cNvSpPr txBox="1"/>
          <p:nvPr/>
        </p:nvSpPr>
        <p:spPr>
          <a:xfrm>
            <a:off x="2655710" y="4867951"/>
            <a:ext cx="755409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отредактировать файл конфигурации </a:t>
            </a:r>
            <a:r>
              <a:rPr lang="ru-RU" b="1" i="0" dirty="0">
                <a:solidFill>
                  <a:srgbClr val="C00000"/>
                </a:solidFill>
                <a:effectLst/>
                <a:latin typeface="Helvetica Neue"/>
              </a:rPr>
              <a:t>/</a:t>
            </a:r>
            <a:r>
              <a:rPr lang="ru-RU" b="1" i="0" dirty="0" err="1">
                <a:solidFill>
                  <a:srgbClr val="C00000"/>
                </a:solidFill>
                <a:effectLst/>
                <a:latin typeface="Helvetica Neue"/>
              </a:rPr>
              <a:t>etc</a:t>
            </a:r>
            <a:r>
              <a:rPr lang="ru-RU" b="1" i="0" dirty="0">
                <a:solidFill>
                  <a:srgbClr val="C00000"/>
                </a:solidFill>
                <a:effectLst/>
                <a:latin typeface="Helvetica Neue"/>
              </a:rPr>
              <a:t>/</a:t>
            </a:r>
            <a:r>
              <a:rPr lang="ru-RU" b="1" i="0" dirty="0" err="1">
                <a:solidFill>
                  <a:srgbClr val="C00000"/>
                </a:solidFill>
                <a:effectLst/>
                <a:latin typeface="Helvetica Neue"/>
              </a:rPr>
              <a:t>default</a:t>
            </a:r>
            <a:r>
              <a:rPr lang="ru-RU" b="1" i="0" dirty="0">
                <a:solidFill>
                  <a:srgbClr val="C00000"/>
                </a:solidFill>
                <a:effectLst/>
                <a:latin typeface="Helvetica Neue"/>
              </a:rPr>
              <a:t>/</a:t>
            </a:r>
            <a:r>
              <a:rPr lang="ru-RU" b="1" i="0" dirty="0" err="1">
                <a:solidFill>
                  <a:srgbClr val="C00000"/>
                </a:solidFill>
                <a:effectLst/>
                <a:latin typeface="Helvetica Neue"/>
              </a:rPr>
              <a:t>grub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, изменив значение переменной </a:t>
            </a:r>
            <a:r>
              <a:rPr lang="ru-RU" b="1" i="0" dirty="0">
                <a:solidFill>
                  <a:srgbClr val="C00000"/>
                </a:solidFill>
                <a:effectLst/>
                <a:latin typeface="Helvetica Neue"/>
              </a:rPr>
              <a:t>GRUB_TIMEOUT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32948-9334-4055-A117-60C7B19A3945}"/>
              </a:ext>
            </a:extLst>
          </p:cNvPr>
          <p:cNvSpPr txBox="1"/>
          <p:nvPr/>
        </p:nvSpPr>
        <p:spPr>
          <a:xfrm>
            <a:off x="1796315" y="6165794"/>
            <a:ext cx="10023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https://linux-faq.ru/page/sistemniy-zagruzchik-grub-vosstanovlenie-nastroyka-udalenie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09BDA-FCC2-45E4-9F68-CD1581655847}"/>
              </a:ext>
            </a:extLst>
          </p:cNvPr>
          <p:cNvSpPr txBox="1"/>
          <p:nvPr/>
        </p:nvSpPr>
        <p:spPr>
          <a:xfrm>
            <a:off x="1130270" y="1730902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Некоторые возможности: </a:t>
            </a:r>
          </a:p>
        </p:txBody>
      </p:sp>
      <p:pic>
        <p:nvPicPr>
          <p:cNvPr id="10" name="Picture 4" descr="Смайлик &amp;quot;Направленный вниз указательный палец, тыльная сторона ладони&amp;quot;">
            <a:extLst>
              <a:ext uri="{FF2B5EF4-FFF2-40B4-BE49-F238E27FC236}">
                <a16:creationId xmlns:a16="http://schemas.microsoft.com/office/drawing/2014/main" id="{4C42617A-09F8-4694-AE2B-DA7F7685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56" y="5038673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4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8411B-BF7A-4379-86C0-5283180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дистрибутива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EDCDBA-3EA3-4BBC-AE23-8AB9B8EB8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diff-</a:t>
            </a:r>
            <a:r>
              <a:rPr lang="ru-RU" sz="2400" dirty="0"/>
              <a:t>файлы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E697C6-4E79-4DB0-9056-32D45BA9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</a:t>
            </a:fld>
            <a:endParaRPr lang="ru-RU"/>
          </a:p>
        </p:txBody>
      </p:sp>
      <p:pic>
        <p:nvPicPr>
          <p:cNvPr id="1026" name="Picture 2" descr="Обновление дистрибутива Fedora 22 до версии 23">
            <a:extLst>
              <a:ext uri="{FF2B5EF4-FFF2-40B4-BE49-F238E27FC236}">
                <a16:creationId xmlns:a16="http://schemas.microsoft.com/office/drawing/2014/main" id="{849C2F88-2AA3-49BE-A4F7-1B7465DE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45" y="4097867"/>
            <a:ext cx="5904698" cy="249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9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3493-7132-4703-98F2-D4F48C3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Варианты установки загрузчика </a:t>
            </a:r>
            <a:r>
              <a:rPr lang="en-US" dirty="0"/>
              <a:t>Grub</a:t>
            </a:r>
            <a:r>
              <a:rPr lang="ru-RU" dirty="0"/>
              <a:t>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605739-ED2E-46DA-8C7F-226D5D4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07D69-AF83-4412-B637-421FDBADCB93}"/>
              </a:ext>
            </a:extLst>
          </p:cNvPr>
          <p:cNvSpPr txBox="1"/>
          <p:nvPr/>
        </p:nvSpPr>
        <p:spPr>
          <a:xfrm>
            <a:off x="622268" y="6428267"/>
            <a:ext cx="531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Установка загрузчика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 | </a:t>
            </a:r>
            <a:r>
              <a:rPr lang="en-US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Losst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2EEE-D62E-4851-B3BB-C949EA2FB822}"/>
              </a:ext>
            </a:extLst>
          </p:cNvPr>
          <p:cNvSpPr txBox="1"/>
          <p:nvPr/>
        </p:nvSpPr>
        <p:spPr>
          <a:xfrm>
            <a:off x="1130269" y="2089217"/>
            <a:ext cx="8205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Установка загрузчика в </a:t>
            </a:r>
            <a:r>
              <a:rPr lang="ru-RU" sz="3200" b="1" dirty="0"/>
              <a:t>BIOS</a:t>
            </a:r>
            <a:r>
              <a:rPr lang="en-US" sz="3200" b="1" dirty="0"/>
              <a:t> </a:t>
            </a:r>
            <a:r>
              <a:rPr lang="ru-RU" sz="3200" dirty="0"/>
              <a:t>и</a:t>
            </a:r>
            <a:r>
              <a:rPr lang="ru-RU" sz="3200" b="1" dirty="0"/>
              <a:t> MBR</a:t>
            </a:r>
            <a:r>
              <a:rPr lang="ru-RU" sz="3200" dirty="0"/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Установка загрузчика в </a:t>
            </a:r>
            <a:r>
              <a:rPr lang="ru-RU" sz="3200" b="1" dirty="0"/>
              <a:t>BIOS</a:t>
            </a:r>
            <a:r>
              <a:rPr lang="ru-RU" sz="3200" dirty="0"/>
              <a:t> и </a:t>
            </a:r>
            <a:r>
              <a:rPr lang="ru-RU" sz="3200" b="1" dirty="0"/>
              <a:t>GPT</a:t>
            </a:r>
            <a:r>
              <a:rPr lang="ru-RU" sz="3200" dirty="0"/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Установка </a:t>
            </a:r>
            <a:r>
              <a:rPr lang="ru-RU" sz="3200" b="1" dirty="0"/>
              <a:t>UEFI </a:t>
            </a:r>
            <a:r>
              <a:rPr lang="ru-RU" sz="3200" dirty="0"/>
              <a:t>и </a:t>
            </a:r>
            <a:r>
              <a:rPr lang="ru-RU" sz="3200" b="1" dirty="0"/>
              <a:t>GPT</a:t>
            </a:r>
            <a:r>
              <a:rPr lang="ru-RU" sz="3200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441520-264D-44D8-869B-AA3A222B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89" y="4663752"/>
            <a:ext cx="5730150" cy="1240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5A008-A8F9-4EFC-97D6-0E97035BF3CA}"/>
              </a:ext>
            </a:extLst>
          </p:cNvPr>
          <p:cNvSpPr txBox="1"/>
          <p:nvPr/>
        </p:nvSpPr>
        <p:spPr>
          <a:xfrm>
            <a:off x="622268" y="6119336"/>
            <a:ext cx="531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GRUB2 - Gentoo Wiki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12" name="Picture 4" descr="Смайлик &amp;quot;Направленный вниз указательный палец, тыльная сторона ладони&amp;quot;">
            <a:extLst>
              <a:ext uri="{FF2B5EF4-FFF2-40B4-BE49-F238E27FC236}">
                <a16:creationId xmlns:a16="http://schemas.microsoft.com/office/drawing/2014/main" id="{10599124-5CB9-457C-884E-1CDC003C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6" y="5047426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2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13FDD-D347-4BE6-809F-D0E2C41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загрузки </a:t>
            </a:r>
            <a:br>
              <a:rPr lang="ru-RU" dirty="0"/>
            </a:br>
            <a:r>
              <a:rPr lang="ru-RU" dirty="0"/>
              <a:t>операционных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5A2FF-66C9-41B2-AD11-BFF9EA858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400" dirty="0" err="1"/>
              <a:t>Мультизагрузка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DAD258-1466-4E7C-804A-231C174E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61</a:t>
            </a:fld>
            <a:endParaRPr lang="ru-RU"/>
          </a:p>
        </p:txBody>
      </p:sp>
      <p:pic>
        <p:nvPicPr>
          <p:cNvPr id="3074" name="Picture 2" descr="Чем занимается системный администратор весь день? - Ключевые роли и  обязанности - ixed.ru">
            <a:extLst>
              <a:ext uri="{FF2B5EF4-FFF2-40B4-BE49-F238E27FC236}">
                <a16:creationId xmlns:a16="http://schemas.microsoft.com/office/drawing/2014/main" id="{FDD93F52-D39F-4D55-A093-6C3EB877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70" y="3785306"/>
            <a:ext cx="4357511" cy="290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574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DEAB6-362C-47C4-A0A4-BC7AF64E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узнать стиль разметки диска в Windows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BC0E5C6-5DD4-4027-940E-DA701E5E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98D65-FC96-41A4-BB8A-643511CAE188}"/>
              </a:ext>
            </a:extLst>
          </p:cNvPr>
          <p:cNvSpPr txBox="1"/>
          <p:nvPr/>
        </p:nvSpPr>
        <p:spPr>
          <a:xfrm>
            <a:off x="3800122" y="6351260"/>
            <a:ext cx="7391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 или MBR – как узнать стиль разметки диска? (viarum.ru)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4098" name="Picture 2" descr="Переход к управлению дисками в Windows 10">
            <a:extLst>
              <a:ext uri="{FF2B5EF4-FFF2-40B4-BE49-F238E27FC236}">
                <a16:creationId xmlns:a16="http://schemas.microsoft.com/office/drawing/2014/main" id="{CE9629B3-D3D6-40DF-96EE-2EC9C94E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2" y="1806132"/>
            <a:ext cx="2747432" cy="47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Открываем свойства диска">
            <a:extLst>
              <a:ext uri="{FF2B5EF4-FFF2-40B4-BE49-F238E27FC236}">
                <a16:creationId xmlns:a16="http://schemas.microsoft.com/office/drawing/2014/main" id="{4009ECE0-1797-46C3-83D6-1996B82F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97" y="1811732"/>
            <a:ext cx="5242079" cy="44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57CD0E-D664-4249-AE32-B64F2FBB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39" y="4526611"/>
            <a:ext cx="1258419" cy="12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59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6D7B8CD-0C3C-4814-892E-2FD9084D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63</a:t>
            </a:fld>
            <a:endParaRPr lang="ru-RU"/>
          </a:p>
        </p:txBody>
      </p:sp>
      <p:pic>
        <p:nvPicPr>
          <p:cNvPr id="5122" name="Picture 2" descr="Структура диска GPT">
            <a:extLst>
              <a:ext uri="{FF2B5EF4-FFF2-40B4-BE49-F238E27FC236}">
                <a16:creationId xmlns:a16="http://schemas.microsoft.com/office/drawing/2014/main" id="{49C908FB-7A3C-4B9B-9E21-67F54CB3E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4" y="1343944"/>
            <a:ext cx="3925710" cy="51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Стиль раздела MBR">
            <a:extLst>
              <a:ext uri="{FF2B5EF4-FFF2-40B4-BE49-F238E27FC236}">
                <a16:creationId xmlns:a16="http://schemas.microsoft.com/office/drawing/2014/main" id="{30D37925-89BC-4C4F-9F8A-428274AD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744" y="1343944"/>
            <a:ext cx="4016763" cy="51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C4C9A-8DDD-4586-8CA1-730D99EB678B}"/>
              </a:ext>
            </a:extLst>
          </p:cNvPr>
          <p:cNvSpPr txBox="1"/>
          <p:nvPr/>
        </p:nvSpPr>
        <p:spPr>
          <a:xfrm>
            <a:off x="4179710" y="640986"/>
            <a:ext cx="3191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GPT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или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MBR</a:t>
            </a:r>
          </a:p>
        </p:txBody>
      </p:sp>
    </p:spTree>
    <p:extLst>
      <p:ext uri="{BB962C8B-B14F-4D97-AF65-F5344CB8AC3E}">
        <p14:creationId xmlns:p14="http://schemas.microsoft.com/office/powerpoint/2010/main" val="273883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AD9F0033-8350-469E-939E-FCD3E036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78" y="2693885"/>
            <a:ext cx="4773331" cy="339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C7A9F-5515-4ADC-85FA-2CB45A30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изменить размер раздела в Windows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92194A-F36A-4093-8A71-F387FB29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B4A0E-89D7-4396-8B27-CBC60D7336B1}"/>
              </a:ext>
            </a:extLst>
          </p:cNvPr>
          <p:cNvSpPr txBox="1"/>
          <p:nvPr/>
        </p:nvSpPr>
        <p:spPr>
          <a:xfrm>
            <a:off x="395801" y="6255434"/>
            <a:ext cx="1140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Изменение объёма разделов на HDD или SSD в Windows | Сеть без проблем (ip-calculator.ru)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D60596-3A63-4D9D-BF96-D2D2E8FD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2" y="1726297"/>
            <a:ext cx="5476847" cy="43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D507697-39EF-4525-9462-065287CD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07" y="1690234"/>
            <a:ext cx="3471135" cy="24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83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C7442-95F6-4AB6-A6A2-54488E44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РАЗБИВКА ДИСКА ДЛЯ УСТАНОВКИ LINUX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53A4E3-3601-4BCC-A8FF-85112A86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7DE67-8287-4281-9E49-EF25B1DD4BD3}"/>
              </a:ext>
            </a:extLst>
          </p:cNvPr>
          <p:cNvSpPr txBox="1"/>
          <p:nvPr/>
        </p:nvSpPr>
        <p:spPr>
          <a:xfrm>
            <a:off x="1483008" y="2114842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Обозначение дисков в </a:t>
            </a:r>
            <a:r>
              <a:rPr lang="en-US" sz="2000" dirty="0"/>
              <a:t>Linux 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AD712-A9CF-4198-BE8F-874E05080C74}"/>
              </a:ext>
            </a:extLst>
          </p:cNvPr>
          <p:cNvSpPr txBox="1"/>
          <p:nvPr/>
        </p:nvSpPr>
        <p:spPr>
          <a:xfrm>
            <a:off x="5673569" y="1975087"/>
            <a:ext cx="2656496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/dev/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sda</a:t>
            </a:r>
            <a:endParaRPr lang="ru-RU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9B3F5B39-F2AD-4B46-BA07-75C60C10D018}"/>
              </a:ext>
            </a:extLst>
          </p:cNvPr>
          <p:cNvSpPr/>
          <p:nvPr/>
        </p:nvSpPr>
        <p:spPr>
          <a:xfrm>
            <a:off x="9087792" y="2314897"/>
            <a:ext cx="2555294" cy="717990"/>
          </a:xfrm>
          <a:prstGeom prst="wedgeRoundRectCallout">
            <a:avLst>
              <a:gd name="adj1" fmla="val -73624"/>
              <a:gd name="adj2" fmla="val -31203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«</a:t>
            </a:r>
            <a:r>
              <a:rPr lang="ru-RU" sz="2400" dirty="0" err="1"/>
              <a:t>system</a:t>
            </a:r>
            <a:r>
              <a:rPr lang="ru-RU" sz="2400" dirty="0"/>
              <a:t> </a:t>
            </a:r>
            <a:r>
              <a:rPr lang="ru-RU" sz="2400" dirty="0" err="1"/>
              <a:t>disk</a:t>
            </a:r>
            <a:r>
              <a:rPr lang="ru-RU" sz="2400" dirty="0"/>
              <a:t>»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2AC97766-A311-4128-8FA9-1C3F934E18EE}"/>
              </a:ext>
            </a:extLst>
          </p:cNvPr>
          <p:cNvGrpSpPr/>
          <p:nvPr/>
        </p:nvGrpSpPr>
        <p:grpSpPr>
          <a:xfrm>
            <a:off x="607551" y="2986320"/>
            <a:ext cx="9208138" cy="3585678"/>
            <a:chOff x="607551" y="2986320"/>
            <a:chExt cx="9208138" cy="35856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C6A4ABF-29F7-4893-9B6F-AA527B60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521" y="2986320"/>
              <a:ext cx="7232650" cy="3585678"/>
            </a:xfrm>
            <a:prstGeom prst="rect">
              <a:avLst/>
            </a:prstGeom>
          </p:spPr>
        </p:pic>
        <p:sp>
          <p:nvSpPr>
            <p:cNvPr id="11" name="Выноска: линия 10">
              <a:extLst>
                <a:ext uri="{FF2B5EF4-FFF2-40B4-BE49-F238E27FC236}">
                  <a16:creationId xmlns:a16="http://schemas.microsoft.com/office/drawing/2014/main" id="{6257BEC6-3045-4901-AF7F-E332A1189D53}"/>
                </a:ext>
              </a:extLst>
            </p:cNvPr>
            <p:cNvSpPr/>
            <p:nvPr/>
          </p:nvSpPr>
          <p:spPr>
            <a:xfrm>
              <a:off x="3601156" y="3770489"/>
              <a:ext cx="1383054" cy="1162755"/>
            </a:xfrm>
            <a:prstGeom prst="borderCallout1">
              <a:avLst>
                <a:gd name="adj1" fmla="val 44964"/>
                <a:gd name="adj2" fmla="val -1803"/>
                <a:gd name="adj3" fmla="val 95025"/>
                <a:gd name="adj4" fmla="val -110978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4C204F-1687-4B46-B860-2BEFB98F7C5B}"/>
                </a:ext>
              </a:extLst>
            </p:cNvPr>
            <p:cNvSpPr txBox="1"/>
            <p:nvPr/>
          </p:nvSpPr>
          <p:spPr>
            <a:xfrm>
              <a:off x="607551" y="4867951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C00000"/>
                  </a:solidFill>
                </a:rPr>
                <a:t>Первичные диски</a:t>
              </a:r>
            </a:p>
          </p:txBody>
        </p:sp>
        <p:sp>
          <p:nvSpPr>
            <p:cNvPr id="13" name="Выноска: линия 12">
              <a:extLst>
                <a:ext uri="{FF2B5EF4-FFF2-40B4-BE49-F238E27FC236}">
                  <a16:creationId xmlns:a16="http://schemas.microsoft.com/office/drawing/2014/main" id="{F6C5ED65-3A34-4D66-BB47-C1E79C0BB40B}"/>
                </a:ext>
              </a:extLst>
            </p:cNvPr>
            <p:cNvSpPr/>
            <p:nvPr/>
          </p:nvSpPr>
          <p:spPr>
            <a:xfrm>
              <a:off x="5072353" y="3770488"/>
              <a:ext cx="1383054" cy="1162755"/>
            </a:xfrm>
            <a:prstGeom prst="borderCallout1">
              <a:avLst>
                <a:gd name="adj1" fmla="val 51760"/>
                <a:gd name="adj2" fmla="val 100226"/>
                <a:gd name="adj3" fmla="val 54249"/>
                <a:gd name="adj4" fmla="val 155929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6AEDA7-E2CA-4719-B655-10F2C4D1F19C}"/>
                </a:ext>
              </a:extLst>
            </p:cNvPr>
            <p:cNvSpPr txBox="1"/>
            <p:nvPr/>
          </p:nvSpPr>
          <p:spPr>
            <a:xfrm>
              <a:off x="7260395" y="4071273"/>
              <a:ext cx="255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C00000"/>
                  </a:solidFill>
                </a:rPr>
                <a:t>Расширенные диски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791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6CF5C-F74E-4F56-A113-032127E8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разделов нужно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FA563D9-802A-4940-BAE2-B5F8AF71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D3F6E-E74A-4FCB-9392-8C8D53EDAEC4}"/>
              </a:ext>
            </a:extLst>
          </p:cNvPr>
          <p:cNvSpPr txBox="1"/>
          <p:nvPr/>
        </p:nvSpPr>
        <p:spPr>
          <a:xfrm>
            <a:off x="1130270" y="2088093"/>
            <a:ext cx="69638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648000">
              <a:spcAft>
                <a:spcPts val="3600"/>
              </a:spcAft>
              <a:buFont typeface="Wingdings" panose="05000000000000000000" pitchFamily="2" charset="2"/>
              <a:buChar char="q"/>
            </a:pPr>
            <a:r>
              <a:rPr lang="ru-RU" sz="3200" dirty="0"/>
              <a:t>Системный раздел</a:t>
            </a:r>
          </a:p>
          <a:p>
            <a:pPr marL="285750" indent="-648000">
              <a:spcAft>
                <a:spcPts val="3600"/>
              </a:spcAft>
              <a:buFont typeface="Wingdings" panose="05000000000000000000" pitchFamily="2" charset="2"/>
              <a:buChar char="q"/>
            </a:pPr>
            <a:r>
              <a:rPr lang="ru-RU" sz="3200" dirty="0"/>
              <a:t>Пользовательский раздел</a:t>
            </a:r>
          </a:p>
          <a:p>
            <a:pPr marL="285750" indent="-648000">
              <a:spcAft>
                <a:spcPts val="3600"/>
              </a:spcAft>
              <a:buFont typeface="Wingdings" panose="05000000000000000000" pitchFamily="2" charset="2"/>
              <a:buChar char="q"/>
            </a:pPr>
            <a:r>
              <a:rPr lang="ru-RU" sz="3200" dirty="0"/>
              <a:t>Раздел подкачки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39352-D31F-43B2-87D0-C858F277BD41}"/>
              </a:ext>
            </a:extLst>
          </p:cNvPr>
          <p:cNvSpPr txBox="1"/>
          <p:nvPr/>
        </p:nvSpPr>
        <p:spPr>
          <a:xfrm>
            <a:off x="5771698" y="4599763"/>
            <a:ext cx="498656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i="0" dirty="0" err="1">
                <a:effectLst/>
                <a:latin typeface="Open Sans" panose="020B0606030504020204" pitchFamily="34" charset="0"/>
              </a:rPr>
              <a:t>swap</a:t>
            </a:r>
            <a:r>
              <a:rPr lang="ru-RU" sz="2000" b="0" i="0" dirty="0">
                <a:effectLst/>
                <a:latin typeface="Open Sans" panose="020B0606030504020204" pitchFamily="34" charset="0"/>
              </a:rPr>
              <a:t> - раздел подкачки, для выгрузки </a:t>
            </a:r>
            <a:r>
              <a:rPr lang="ru-RU" sz="2000" i="1" dirty="0">
                <a:effectLst/>
                <a:latin typeface="Open Sans" panose="020B0606030504020204" pitchFamily="34" charset="0"/>
              </a:rPr>
              <a:t>страниц из оперативной памяти</a:t>
            </a:r>
            <a:r>
              <a:rPr lang="ru-RU" sz="2000" b="0" i="0" dirty="0">
                <a:effectLst/>
                <a:latin typeface="Open Sans" panose="020B0606030504020204" pitchFamily="34" charset="0"/>
              </a:rPr>
              <a:t>, если она будет переполнена</a:t>
            </a:r>
            <a:endParaRPr lang="ru-RU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76CAF0-32C2-4BC7-B17C-825E43796349}"/>
              </a:ext>
            </a:extLst>
          </p:cNvPr>
          <p:cNvSpPr txBox="1"/>
          <p:nvPr/>
        </p:nvSpPr>
        <p:spPr>
          <a:xfrm>
            <a:off x="7958473" y="3144681"/>
            <a:ext cx="310325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  <a:latin typeface="Open Sans" panose="020B0606030504020204" pitchFamily="34" charset="0"/>
              </a:rPr>
              <a:t>- раздел для файлов пользователя</a:t>
            </a:r>
            <a:endParaRPr lang="ru-RU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26601-A3A6-4F70-A91D-377F6DCDB56E}"/>
              </a:ext>
            </a:extLst>
          </p:cNvPr>
          <p:cNvSpPr txBox="1"/>
          <p:nvPr/>
        </p:nvSpPr>
        <p:spPr>
          <a:xfrm>
            <a:off x="6836369" y="1896014"/>
            <a:ext cx="379776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  <a:latin typeface="Open Sans" panose="020B0606030504020204" pitchFamily="34" charset="0"/>
              </a:rPr>
              <a:t>- корень, основной раздел для файловой системы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15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0B666D-DC46-4118-843F-E09EE277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B786F8-D916-44CE-8367-B896AD7C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9" y="530578"/>
            <a:ext cx="9937038" cy="5308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6DA6C-504D-4E8E-BD99-58F32CDB5F8C}"/>
              </a:ext>
            </a:extLst>
          </p:cNvPr>
          <p:cNvSpPr txBox="1"/>
          <p:nvPr/>
        </p:nvSpPr>
        <p:spPr>
          <a:xfrm>
            <a:off x="8715022" y="287057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Раздел подкачки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7998A-E0FB-4D34-8FDB-E0C25C58E7C2}"/>
              </a:ext>
            </a:extLst>
          </p:cNvPr>
          <p:cNvSpPr txBox="1"/>
          <p:nvPr/>
        </p:nvSpPr>
        <p:spPr>
          <a:xfrm>
            <a:off x="8715022" y="3274907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Системный раздел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AD5F-D83F-4CEE-98AC-E7598E7FA1B8}"/>
              </a:ext>
            </a:extLst>
          </p:cNvPr>
          <p:cNvSpPr txBox="1"/>
          <p:nvPr/>
        </p:nvSpPr>
        <p:spPr>
          <a:xfrm>
            <a:off x="8715022" y="3679241"/>
            <a:ext cx="251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Пользовательский раздел </a:t>
            </a:r>
          </a:p>
        </p:txBody>
      </p:sp>
    </p:spTree>
    <p:extLst>
      <p:ext uri="{BB962C8B-B14F-4D97-AF65-F5344CB8AC3E}">
        <p14:creationId xmlns:p14="http://schemas.microsoft.com/office/powerpoint/2010/main" val="3511480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88028A-89AF-423E-965A-B36B920D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EBF60-B3C4-4421-ADF4-D7C64761183E}"/>
              </a:ext>
            </a:extLst>
          </p:cNvPr>
          <p:cNvSpPr txBox="1"/>
          <p:nvPr/>
        </p:nvSpPr>
        <p:spPr>
          <a:xfrm>
            <a:off x="2463791" y="1019876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Монтирование разделов в файловой системе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9A03230-84C0-480B-8A30-8D50E2D4A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92814"/>
              </p:ext>
            </p:extLst>
          </p:nvPr>
        </p:nvGraphicFramePr>
        <p:xfrm>
          <a:off x="1298221" y="1860431"/>
          <a:ext cx="10047111" cy="336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623">
                  <a:extLst>
                    <a:ext uri="{9D8B030D-6E8A-4147-A177-3AD203B41FA5}">
                      <a16:colId xmlns:a16="http://schemas.microsoft.com/office/drawing/2014/main" val="3700683420"/>
                    </a:ext>
                  </a:extLst>
                </a:gridCol>
                <a:gridCol w="6818488">
                  <a:extLst>
                    <a:ext uri="{9D8B030D-6E8A-4147-A177-3AD203B41FA5}">
                      <a16:colId xmlns:a16="http://schemas.microsoft.com/office/drawing/2014/main" val="1418576272"/>
                    </a:ext>
                  </a:extLst>
                </a:gridCol>
              </a:tblGrid>
              <a:tr h="101823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Раздел диска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Раздел (директория) </a:t>
                      </a:r>
                      <a:br>
                        <a:rPr lang="ru-RU" sz="2400" dirty="0"/>
                      </a:br>
                      <a:r>
                        <a:rPr lang="ru-RU" sz="2400" dirty="0"/>
                        <a:t>файловой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33423"/>
                  </a:ext>
                </a:extLst>
              </a:tr>
              <a:tr h="782422">
                <a:tc>
                  <a:txBody>
                    <a:bodyPr/>
                    <a:lstStyle/>
                    <a:p>
                      <a:r>
                        <a:rPr lang="ru-RU" sz="2400" dirty="0"/>
                        <a:t>Системный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 </a:t>
                      </a:r>
                      <a:r>
                        <a:rPr lang="ru-RU" sz="2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ru-RU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ru-RU" sz="2400" dirty="0"/>
                        <a:t> корневой каталог (</a:t>
                      </a:r>
                      <a:r>
                        <a:rPr lang="en-US" sz="2400" b="1" dirty="0"/>
                        <a:t>root</a:t>
                      </a:r>
                      <a:r>
                        <a:rPr lang="ru-RU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8506"/>
                  </a:ext>
                </a:extLst>
              </a:tr>
              <a:tr h="782422">
                <a:tc>
                  <a:txBody>
                    <a:bodyPr/>
                    <a:lstStyle/>
                    <a:p>
                      <a:r>
                        <a:rPr lang="ru-RU" sz="2400" dirty="0"/>
                        <a:t>Пользовательский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/home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ru-R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домашний каталог пользователя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988697"/>
                  </a:ext>
                </a:extLst>
              </a:tr>
              <a:tr h="782422">
                <a:tc>
                  <a:txBody>
                    <a:bodyPr/>
                    <a:lstStyle/>
                    <a:p>
                      <a:r>
                        <a:rPr lang="ru-RU" sz="2400" dirty="0"/>
                        <a:t>Подкачки (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swap</a:t>
                      </a:r>
                      <a:r>
                        <a:rPr lang="ru-RU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Нет каталога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38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233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86A3E-04B4-4709-9F05-EBF0B79E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 установке </a:t>
            </a:r>
            <a:r>
              <a:rPr lang="en-US" dirty="0"/>
              <a:t>Linux </a:t>
            </a:r>
            <a:r>
              <a:rPr lang="ru-RU" dirty="0"/>
              <a:t>вместе с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239D54-D73C-44DF-BF18-56B23136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D3C2-94A0-4E48-BAA2-08786F4B9751}"/>
              </a:ext>
            </a:extLst>
          </p:cNvPr>
          <p:cNvSpPr txBox="1"/>
          <p:nvPr/>
        </p:nvSpPr>
        <p:spPr>
          <a:xfrm>
            <a:off x="1130270" y="2002009"/>
            <a:ext cx="735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1 - Откусить пространство диска от </a:t>
            </a:r>
            <a:r>
              <a:rPr lang="en-US" sz="2400" dirty="0"/>
              <a:t>Windows</a:t>
            </a:r>
            <a:r>
              <a:rPr lang="ru-RU" sz="2400" dirty="0"/>
              <a:t>.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E2AA81-9CEE-4691-BA81-C19C7397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67" y="2534737"/>
            <a:ext cx="6123228" cy="2454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61E2-1505-4AC1-8A35-AF778F48F1C1}"/>
              </a:ext>
            </a:extLst>
          </p:cNvPr>
          <p:cNvSpPr txBox="1"/>
          <p:nvPr/>
        </p:nvSpPr>
        <p:spPr>
          <a:xfrm>
            <a:off x="1288315" y="5201138"/>
            <a:ext cx="1009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2 - Установить </a:t>
            </a:r>
            <a:r>
              <a:rPr lang="en-US" sz="2400" dirty="0"/>
              <a:t>Linux</a:t>
            </a:r>
            <a:r>
              <a:rPr lang="ru-RU" sz="2400" dirty="0"/>
              <a:t> с разметкой дисков как показано выше на расширенный диск (</a:t>
            </a:r>
            <a:r>
              <a:rPr lang="en-US" sz="2400" b="1" dirty="0">
                <a:solidFill>
                  <a:srgbClr val="C00000"/>
                </a:solidFill>
              </a:rPr>
              <a:t>sda5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…</a:t>
            </a:r>
            <a:r>
              <a:rPr lang="ru-RU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70776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D685DB74-EFBB-4085-AAA7-A4EB4EC7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445" y="4041423"/>
            <a:ext cx="7071556" cy="283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3675-E54B-4F5D-A91A-47D9350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ядра </a:t>
            </a:r>
            <a:r>
              <a:rPr lang="en-US" sz="3600" dirty="0"/>
              <a:t>Linux</a:t>
            </a:r>
            <a:endParaRPr lang="ru-RU" sz="3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8F0DBF-1771-443A-8DAE-6FB7C131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7548-2B1E-41A1-B667-BA4A7EFE77B2}"/>
              </a:ext>
            </a:extLst>
          </p:cNvPr>
          <p:cNvSpPr txBox="1"/>
          <p:nvPr/>
        </p:nvSpPr>
        <p:spPr>
          <a:xfrm>
            <a:off x="1130269" y="2002559"/>
            <a:ext cx="95988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/>
              <a:t>Ядро  </a:t>
            </a:r>
            <a:r>
              <a:rPr lang="en-US" sz="2800" dirty="0"/>
              <a:t>Linux </a:t>
            </a:r>
            <a:r>
              <a:rPr lang="ru-RU" sz="2800" dirty="0"/>
              <a:t>разрабатывается </a:t>
            </a:r>
            <a:r>
              <a:rPr lang="ru-RU" sz="2800" b="1" dirty="0"/>
              <a:t>большой, свободно организованной группой разработчиков</a:t>
            </a:r>
            <a:r>
              <a:rPr lang="ru-RU" sz="2800" dirty="0"/>
              <a:t>, от которых </a:t>
            </a:r>
            <a:r>
              <a:rPr lang="ru-RU" sz="2800" b="1" dirty="0">
                <a:solidFill>
                  <a:srgbClr val="0070C0"/>
                </a:solidFill>
              </a:rPr>
              <a:t>неиссякаемым потоком </a:t>
            </a:r>
            <a:r>
              <a:rPr lang="ru-RU" sz="2800" dirty="0"/>
              <a:t>идут </a:t>
            </a:r>
            <a:r>
              <a:rPr lang="ru-RU" sz="2800" b="1" dirty="0">
                <a:solidFill>
                  <a:srgbClr val="0070C0"/>
                </a:solidFill>
              </a:rPr>
              <a:t>небольшие изменения </a:t>
            </a:r>
            <a:r>
              <a:rPr lang="ru-RU" sz="2800" b="1" dirty="0"/>
              <a:t>в исходном  коде.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4259C9-5119-4658-A3DF-9B6CCD59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3956"/>
            <a:ext cx="1213570" cy="24440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1D1292-2E46-4537-8796-138E1F69B8AC}"/>
              </a:ext>
            </a:extLst>
          </p:cNvPr>
          <p:cNvSpPr txBox="1"/>
          <p:nvPr/>
        </p:nvSpPr>
        <p:spPr>
          <a:xfrm>
            <a:off x="1390970" y="6231467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32646271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A085F-B431-417C-A8B6-615BEF15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 дисковых разделов </a:t>
            </a:r>
            <a:r>
              <a:rPr lang="en-US" dirty="0" err="1"/>
              <a:t>GParted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98DCA4-996A-4749-96D9-1DF3BF1E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F67A3-90B3-457C-AEB7-332F727CC55E}"/>
              </a:ext>
            </a:extLst>
          </p:cNvPr>
          <p:cNvSpPr txBox="1"/>
          <p:nvPr/>
        </p:nvSpPr>
        <p:spPr>
          <a:xfrm>
            <a:off x="1130269" y="4795747"/>
            <a:ext cx="792342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i="0" dirty="0" err="1">
                <a:solidFill>
                  <a:srgbClr val="0E0E0F"/>
                </a:solidFill>
                <a:effectLst/>
                <a:latin typeface="Inter"/>
              </a:rPr>
              <a:t>GParted</a:t>
            </a:r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 по умолчанию установлена в большинстве популярных дистрибутивов </a:t>
            </a:r>
            <a:r>
              <a:rPr lang="en-US" sz="2400" b="0" i="0" dirty="0">
                <a:solidFill>
                  <a:srgbClr val="0E0E0F"/>
                </a:solidFill>
                <a:effectLst/>
                <a:latin typeface="Inter"/>
              </a:rPr>
              <a:t>Linux</a:t>
            </a:r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.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02F42-9FF0-4237-A3FF-8F0C61677298}"/>
              </a:ext>
            </a:extLst>
          </p:cNvPr>
          <p:cNvSpPr txBox="1"/>
          <p:nvPr/>
        </p:nvSpPr>
        <p:spPr>
          <a:xfrm>
            <a:off x="1394565" y="6098017"/>
            <a:ext cx="9334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Как изменить размер раздела диска в Linux без потери данных с помощью </a:t>
            </a:r>
            <a:r>
              <a:rPr lang="ru-RU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GParted</a:t>
            </a:r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и </a:t>
            </a:r>
            <a:r>
              <a:rPr lang="ru-RU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fdisk</a:t>
            </a:r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(timeweb.com)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A91D6-1940-4708-861C-D9DB44B76725}"/>
              </a:ext>
            </a:extLst>
          </p:cNvPr>
          <p:cNvSpPr txBox="1"/>
          <p:nvPr/>
        </p:nvSpPr>
        <p:spPr>
          <a:xfrm>
            <a:off x="1130270" y="2427665"/>
            <a:ext cx="959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GNOME </a:t>
            </a:r>
            <a:r>
              <a:rPr lang="ru-RU" sz="2400" b="1" dirty="0" err="1"/>
              <a:t>Partition</a:t>
            </a:r>
            <a:r>
              <a:rPr lang="ru-RU" sz="2400" b="1" dirty="0"/>
              <a:t> Editor </a:t>
            </a:r>
            <a:r>
              <a:rPr lang="ru-RU" sz="2400" dirty="0"/>
              <a:t>– графическая оболочка к </a:t>
            </a:r>
            <a:r>
              <a:rPr lang="ru-RU" sz="2400" b="1" dirty="0"/>
              <a:t>GNU </a:t>
            </a:r>
            <a:r>
              <a:rPr lang="ru-RU" sz="2400" b="1" dirty="0" err="1"/>
              <a:t>Parted</a:t>
            </a:r>
            <a:r>
              <a:rPr lang="ru-RU" sz="2400" dirty="0"/>
              <a:t>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6B023-9363-484B-B4CD-46B0E64E3996}"/>
              </a:ext>
            </a:extLst>
          </p:cNvPr>
          <p:cNvSpPr txBox="1"/>
          <p:nvPr/>
        </p:nvSpPr>
        <p:spPr>
          <a:xfrm>
            <a:off x="1130269" y="3252098"/>
            <a:ext cx="9598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GNU </a:t>
            </a:r>
            <a:r>
              <a:rPr lang="ru-RU" sz="2400" b="1" dirty="0" err="1"/>
              <a:t>Parted</a:t>
            </a:r>
            <a:r>
              <a:rPr lang="ru-RU" sz="2400" b="1" dirty="0"/>
              <a:t> </a:t>
            </a:r>
            <a:r>
              <a:rPr lang="ru-RU" sz="2400" dirty="0"/>
              <a:t>(</a:t>
            </a:r>
            <a:r>
              <a:rPr lang="ru-RU" sz="2400" i="1" dirty="0" err="1"/>
              <a:t>PARTition</a:t>
            </a:r>
            <a:r>
              <a:rPr lang="ru-RU" sz="2400" i="1" dirty="0"/>
              <a:t> и </a:t>
            </a:r>
            <a:r>
              <a:rPr lang="ru-RU" sz="2400" i="1" dirty="0" err="1"/>
              <a:t>EDitor</a:t>
            </a:r>
            <a:r>
              <a:rPr lang="ru-RU" sz="2400" dirty="0"/>
              <a:t>)  – консольный редактор дисковых разделов.</a:t>
            </a:r>
          </a:p>
        </p:txBody>
      </p:sp>
    </p:spTree>
    <p:extLst>
      <p:ext uri="{BB962C8B-B14F-4D97-AF65-F5344CB8AC3E}">
        <p14:creationId xmlns:p14="http://schemas.microsoft.com/office/powerpoint/2010/main" val="3165766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6842C6-50A0-421C-BD8F-C906F241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664FD9-E3E7-4157-BD79-C019E549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707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789BE-1A5C-4A9E-90EB-3F5699DC573F}"/>
              </a:ext>
            </a:extLst>
          </p:cNvPr>
          <p:cNvSpPr txBox="1"/>
          <p:nvPr/>
        </p:nvSpPr>
        <p:spPr>
          <a:xfrm>
            <a:off x="3524956" y="967906"/>
            <a:ext cx="6228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Предназначен для операций с разделами и файловыми системами, находящимися на них: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EBB4E-A3E2-4BE3-BD45-AB35A53D8084}"/>
              </a:ext>
            </a:extLst>
          </p:cNvPr>
          <p:cNvSpPr txBox="1"/>
          <p:nvPr/>
        </p:nvSpPr>
        <p:spPr>
          <a:xfrm>
            <a:off x="4237566" y="1729807"/>
            <a:ext cx="52451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создание,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уничтожение,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изменение размера,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перемещение,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проверка,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копирование.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DD0E6-C7E1-4C87-AD5E-96D25D48671A}"/>
              </a:ext>
            </a:extLst>
          </p:cNvPr>
          <p:cNvSpPr txBox="1"/>
          <p:nvPr/>
        </p:nvSpPr>
        <p:spPr>
          <a:xfrm>
            <a:off x="3524956" y="3846992"/>
            <a:ext cx="788811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Выполняет з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адачи администрирования: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создание пространства для новых операционных систем,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реорганизация использования диска,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копирование данных, находящихся на жёстких дисках,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зеркалирование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одного раздела на другой </a:t>
            </a:r>
            <a:b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(создании образа диска).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5F3CD-F3A6-4D24-A704-651CEACEFC3A}"/>
              </a:ext>
            </a:extLst>
          </p:cNvPr>
          <p:cNvSpPr txBox="1"/>
          <p:nvPr/>
        </p:nvSpPr>
        <p:spPr>
          <a:xfrm>
            <a:off x="3920067" y="6260949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https://ru.wikipedia.org/wiki/GParted</a:t>
            </a:r>
            <a:r>
              <a:rPr lang="ru-RU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993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F6B381-8020-4E43-8567-709F627D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72</a:t>
            </a:fld>
            <a:endParaRPr lang="ru-RU"/>
          </a:p>
        </p:txBody>
      </p:sp>
      <p:pic>
        <p:nvPicPr>
          <p:cNvPr id="8194" name="Picture 2" descr="Подготовка разделов в GParted">
            <a:extLst>
              <a:ext uri="{FF2B5EF4-FFF2-40B4-BE49-F238E27FC236}">
                <a16:creationId xmlns:a16="http://schemas.microsoft.com/office/drawing/2014/main" id="{EDFC6CA8-30E0-4376-9C06-AFBF37F9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05" y="296157"/>
            <a:ext cx="4513891" cy="25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азделы Linux и Windows в  GParted">
            <a:extLst>
              <a:ext uri="{FF2B5EF4-FFF2-40B4-BE49-F238E27FC236}">
                <a16:creationId xmlns:a16="http://schemas.microsoft.com/office/drawing/2014/main" id="{AC8A747E-6DF4-43C1-9518-7F0D6128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62" y="1000836"/>
            <a:ext cx="4434692" cy="30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Расширенный раздел в Gparted">
            <a:extLst>
              <a:ext uri="{FF2B5EF4-FFF2-40B4-BE49-F238E27FC236}">
                <a16:creationId xmlns:a16="http://schemas.microsoft.com/office/drawing/2014/main" id="{3F1D81D7-BAED-4A04-97FD-DDC72B1D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36" y="3094841"/>
            <a:ext cx="5353458" cy="362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69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FA36CF2-CE26-407B-ABD1-D5D33169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003B8D-B47B-47BA-BBE0-5B57CDC1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62" y="812800"/>
            <a:ext cx="10035675" cy="5741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6A0B3-DD9D-4783-A891-D1488FC79388}"/>
              </a:ext>
            </a:extLst>
          </p:cNvPr>
          <p:cNvSpPr txBox="1"/>
          <p:nvPr/>
        </p:nvSpPr>
        <p:spPr>
          <a:xfrm>
            <a:off x="1078162" y="4434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 </a:t>
            </a:r>
          </a:p>
        </p:txBody>
      </p:sp>
    </p:spTree>
    <p:extLst>
      <p:ext uri="{BB962C8B-B14F-4D97-AF65-F5344CB8AC3E}">
        <p14:creationId xmlns:p14="http://schemas.microsoft.com/office/powerpoint/2010/main" val="3832614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459B1-BB8D-4C42-A1DD-B6396C2F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Меняем размер разделов диска с помощь консоли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5237E3-CB27-4933-ABAE-C571D9BC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4C3259-4B52-4227-A4B9-C16730A3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90" y="1645890"/>
            <a:ext cx="8959043" cy="50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64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728DA57-C002-450C-86EC-3C998122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D6943-BCAB-4B24-987C-ED039DF04CED}"/>
              </a:ext>
            </a:extLst>
          </p:cNvPr>
          <p:cNvSpPr txBox="1"/>
          <p:nvPr/>
        </p:nvSpPr>
        <p:spPr>
          <a:xfrm>
            <a:off x="1368775" y="950056"/>
            <a:ext cx="1082322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Консольная утилита </a:t>
            </a:r>
            <a:r>
              <a:rPr lang="en-US" sz="2400" b="1" i="0" dirty="0" err="1">
                <a:solidFill>
                  <a:srgbClr val="0070C0"/>
                </a:solidFill>
                <a:effectLst/>
                <a:latin typeface="Inter"/>
              </a:rPr>
              <a:t>fdisk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Inter"/>
              </a:rPr>
              <a:t> (8)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9E240-AD26-4ADF-B205-72A0CC54083C}"/>
              </a:ext>
            </a:extLst>
          </p:cNvPr>
          <p:cNvSpPr txBox="1"/>
          <p:nvPr/>
        </p:nvSpPr>
        <p:spPr>
          <a:xfrm>
            <a:off x="4324431" y="1732384"/>
            <a:ext cx="6219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E0E0F"/>
                </a:solidFill>
                <a:latin typeface="Inter"/>
              </a:rPr>
              <a:t>–</a:t>
            </a:r>
            <a:r>
              <a:rPr lang="en-US" sz="2400" b="0" i="0" dirty="0">
                <a:solidFill>
                  <a:srgbClr val="0E0E0F"/>
                </a:solidFill>
                <a:effectLst/>
                <a:latin typeface="Inter"/>
              </a:rPr>
              <a:t> </a:t>
            </a:r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отображает список со всеми секторами.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87EF6-FAA6-49A7-BA1D-B23DDD934148}"/>
              </a:ext>
            </a:extLst>
          </p:cNvPr>
          <p:cNvSpPr txBox="1"/>
          <p:nvPr/>
        </p:nvSpPr>
        <p:spPr>
          <a:xfrm>
            <a:off x="4324431" y="2475412"/>
            <a:ext cx="710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E0E0F"/>
                </a:solidFill>
                <a:latin typeface="Inter"/>
              </a:rPr>
              <a:t>–</a:t>
            </a:r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 размонтирование раздела.</a:t>
            </a:r>
            <a:endParaRPr lang="ru-RU" sz="2400" dirty="0"/>
          </a:p>
        </p:txBody>
      </p:sp>
      <p:pic>
        <p:nvPicPr>
          <p:cNvPr id="9" name="Picture 4" descr="Смайлик &amp;quot;Направленный вниз указательный палец, тыльная сторона ладони&amp;quot;">
            <a:extLst>
              <a:ext uri="{FF2B5EF4-FFF2-40B4-BE49-F238E27FC236}">
                <a16:creationId xmlns:a16="http://schemas.microsoft.com/office/drawing/2014/main" id="{56DD37CA-4B0C-4F8C-ADAA-D5BD6CBE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600" y="5050694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4B570D-64D1-4BEF-B62D-554D090E98D4}"/>
              </a:ext>
            </a:extLst>
          </p:cNvPr>
          <p:cNvSpPr txBox="1"/>
          <p:nvPr/>
        </p:nvSpPr>
        <p:spPr>
          <a:xfrm>
            <a:off x="3578228" y="6072364"/>
            <a:ext cx="7921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Как изменить размер раздела диска в Linux без потери данных с помощью </a:t>
            </a:r>
            <a:r>
              <a:rPr lang="ru-RU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GParted</a:t>
            </a:r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и </a:t>
            </a:r>
            <a:r>
              <a:rPr lang="ru-RU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fdisk</a:t>
            </a:r>
            <a:r>
              <a:rPr lang="ru-RU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(timeweb.com)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54277-F7DD-47CC-A7E1-6E73E5743119}"/>
              </a:ext>
            </a:extLst>
          </p:cNvPr>
          <p:cNvSpPr txBox="1"/>
          <p:nvPr/>
        </p:nvSpPr>
        <p:spPr>
          <a:xfrm>
            <a:off x="4324431" y="3218440"/>
            <a:ext cx="710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E0E0F"/>
                </a:solidFill>
                <a:latin typeface="Inter"/>
              </a:rPr>
              <a:t>–</a:t>
            </a:r>
            <a:r>
              <a:rPr lang="ru-RU" sz="2400" b="0" i="0" dirty="0">
                <a:solidFill>
                  <a:srgbClr val="0E0E0F"/>
                </a:solidFill>
                <a:effectLst/>
                <a:latin typeface="Inter"/>
              </a:rPr>
              <a:t> подключение указанному разделу диска.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D5F45-B6E1-4351-B66E-044253FA6ACC}"/>
              </a:ext>
            </a:extLst>
          </p:cNvPr>
          <p:cNvSpPr txBox="1"/>
          <p:nvPr/>
        </p:nvSpPr>
        <p:spPr>
          <a:xfrm>
            <a:off x="4324431" y="3961468"/>
            <a:ext cx="67654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E0E0F"/>
                </a:solidFill>
                <a:latin typeface="Inter"/>
              </a:rPr>
              <a:t>– определение используемой файловой системы. </a:t>
            </a:r>
            <a:endParaRPr lang="ru-RU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B16699-9BBF-4588-A377-B2075040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75" y="4867996"/>
            <a:ext cx="4043404" cy="11161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E46ED7-C4FE-47A7-B73F-6A2FA841EAAA}"/>
              </a:ext>
            </a:extLst>
          </p:cNvPr>
          <p:cNvSpPr txBox="1"/>
          <p:nvPr/>
        </p:nvSpPr>
        <p:spPr>
          <a:xfrm>
            <a:off x="1368774" y="1765599"/>
            <a:ext cx="270516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Inter"/>
              </a:rPr>
              <a:t>sudo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effectLst/>
                <a:latin typeface="Inter"/>
              </a:rPr>
              <a:t> </a:t>
            </a:r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effectLst/>
                <a:latin typeface="Inter"/>
              </a:rPr>
              <a:t>fdisk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effectLst/>
                <a:latin typeface="Inter"/>
              </a:rPr>
              <a:t> -l</a:t>
            </a:r>
            <a:r>
              <a:rPr lang="ru-RU" sz="2400" b="0" dirty="0">
                <a:solidFill>
                  <a:schemeClr val="bg1">
                    <a:lumMod val="95000"/>
                  </a:schemeClr>
                </a:solidFill>
                <a:effectLst/>
                <a:latin typeface="Inter"/>
              </a:rPr>
              <a:t> 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 </a:t>
            </a: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FBFFF-CFD9-4A33-A821-41274AB621DD}"/>
              </a:ext>
            </a:extLst>
          </p:cNvPr>
          <p:cNvSpPr txBox="1"/>
          <p:nvPr/>
        </p:nvSpPr>
        <p:spPr>
          <a:xfrm>
            <a:off x="1368774" y="2487848"/>
            <a:ext cx="270516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umount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 /</a:t>
            </a:r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dev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/sdb2 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6813E0-282C-4D66-8E2F-C8968150A35E}"/>
              </a:ext>
            </a:extLst>
          </p:cNvPr>
          <p:cNvSpPr txBox="1"/>
          <p:nvPr/>
        </p:nvSpPr>
        <p:spPr>
          <a:xfrm>
            <a:off x="1368774" y="3210097"/>
            <a:ext cx="270516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fdisk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 /</a:t>
            </a:r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dev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/</a:t>
            </a:r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sdb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0EADD-DEED-4BD1-A442-5C1BEA5D0E11}"/>
              </a:ext>
            </a:extLst>
          </p:cNvPr>
          <p:cNvSpPr txBox="1"/>
          <p:nvPr/>
        </p:nvSpPr>
        <p:spPr>
          <a:xfrm>
            <a:off x="1368774" y="3932345"/>
            <a:ext cx="270516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bg1">
                    <a:lumMod val="95000"/>
                  </a:schemeClr>
                </a:solidFill>
                <a:latin typeface="Inter"/>
              </a:rPr>
              <a:t>df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Inter"/>
              </a:rPr>
              <a:t> -T </a:t>
            </a:r>
          </a:p>
        </p:txBody>
      </p:sp>
    </p:spTree>
    <p:extLst>
      <p:ext uri="{BB962C8B-B14F-4D97-AF65-F5344CB8AC3E}">
        <p14:creationId xmlns:p14="http://schemas.microsoft.com/office/powerpoint/2010/main" val="3571725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FECA7A2-3A9C-49E9-8D50-7B2FE75F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76</a:t>
            </a:fld>
            <a:endParaRPr lang="ru-RU"/>
          </a:p>
        </p:txBody>
      </p:sp>
      <p:pic>
        <p:nvPicPr>
          <p:cNvPr id="3" name="Рисунок 2" descr="Похожее изображение">
            <a:extLst>
              <a:ext uri="{FF2B5EF4-FFF2-40B4-BE49-F238E27FC236}">
                <a16:creationId xmlns:a16="http://schemas.microsoft.com/office/drawing/2014/main" id="{BFE45ED7-9863-4733-9E6F-75F5CE9F38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5" y="2307807"/>
            <a:ext cx="3990149" cy="3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User\AppData\Local\Microsoft\Windows\INetCache\Content.MSO\7FCD5769.tmp">
            <a:extLst>
              <a:ext uri="{FF2B5EF4-FFF2-40B4-BE49-F238E27FC236}">
                <a16:creationId xmlns:a16="http://schemas.microsoft.com/office/drawing/2014/main" id="{3A483D57-0512-413A-A795-E95C5D5644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32" y="2785469"/>
            <a:ext cx="3175247" cy="28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08906F98-47CE-4A2C-A620-A41EB44E1892}"/>
              </a:ext>
            </a:extLst>
          </p:cNvPr>
          <p:cNvSpPr/>
          <p:nvPr/>
        </p:nvSpPr>
        <p:spPr>
          <a:xfrm>
            <a:off x="7234929" y="917157"/>
            <a:ext cx="1923775" cy="13906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549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654A9-F313-48C5-823A-B88E4BBF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Следующая лекция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78F849-6CF5-4312-9CA4-40590BEFC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**********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B92CBD-8137-47A8-B71D-B2D480E8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D0D8932-CC2D-4CCF-B6A0-A9760C72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46" y="2109330"/>
            <a:ext cx="4813797" cy="33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4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91C52DC-CDC8-4DA7-9363-08E1DEA0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</a:t>
            </a:fld>
            <a:endParaRPr lang="ru-RU"/>
          </a:p>
        </p:txBody>
      </p:sp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F5FDC6A4-5701-49C0-98FD-9D49A3DD8BC8}"/>
              </a:ext>
            </a:extLst>
          </p:cNvPr>
          <p:cNvSpPr/>
          <p:nvPr/>
        </p:nvSpPr>
        <p:spPr>
          <a:xfrm>
            <a:off x="609601" y="764418"/>
            <a:ext cx="7337777" cy="1673981"/>
          </a:xfrm>
          <a:prstGeom prst="wedgeEllipseCallout">
            <a:avLst>
              <a:gd name="adj1" fmla="val 23727"/>
              <a:gd name="adj2" fmla="val 868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Неиссякаемый поток </a:t>
            </a:r>
            <a:r>
              <a:rPr lang="ru-RU" sz="2800" b="1"/>
              <a:t>небольших изменений.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266C2-2019-4CDD-9C7B-1D8944058965}"/>
              </a:ext>
            </a:extLst>
          </p:cNvPr>
          <p:cNvSpPr txBox="1"/>
          <p:nvPr/>
        </p:nvSpPr>
        <p:spPr>
          <a:xfrm>
            <a:off x="2148492" y="3419308"/>
            <a:ext cx="88468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/>
              <a:t>Ядро включает </a:t>
            </a:r>
            <a:r>
              <a:rPr lang="ru-RU" sz="2800" b="1" dirty="0">
                <a:solidFill>
                  <a:srgbClr val="FF0000"/>
                </a:solidFill>
              </a:rPr>
              <a:t>миллионы строк </a:t>
            </a:r>
            <a:r>
              <a:rPr lang="ru-RU" sz="2800" b="1" dirty="0"/>
              <a:t>программного кода</a:t>
            </a:r>
            <a:r>
              <a:rPr lang="ru-RU" sz="2800" dirty="0"/>
              <a:t>, но </a:t>
            </a:r>
            <a:r>
              <a:rPr lang="ru-RU" sz="2800" b="1" dirty="0"/>
              <a:t>изменения</a:t>
            </a:r>
            <a:r>
              <a:rPr lang="ru-RU" sz="2800" dirty="0"/>
              <a:t>,  присылаемые одним разработчиком </a:t>
            </a:r>
            <a:r>
              <a:rPr lang="ru-RU" sz="2800" b="1" dirty="0"/>
              <a:t>за один раз, </a:t>
            </a:r>
            <a:r>
              <a:rPr lang="ru-RU" sz="2800" b="1"/>
              <a:t>очень </a:t>
            </a:r>
            <a:r>
              <a:rPr lang="ru-RU" sz="2800" b="1">
                <a:solidFill>
                  <a:srgbClr val="0070C0"/>
                </a:solidFill>
              </a:rPr>
              <a:t>невелики</a:t>
            </a:r>
            <a:r>
              <a:rPr lang="ru-RU" sz="2800" b="1"/>
              <a:t>.</a:t>
            </a:r>
            <a:r>
              <a:rPr lang="ru-RU" sz="2800"/>
              <a:t> 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93DC7-F350-4454-9347-2C04E3D703AF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03DD4D-EB26-4A56-B7B3-79C5C045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956"/>
            <a:ext cx="1213570" cy="24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38F9-6C4C-46D2-B3E4-D1568EBC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diff-</a:t>
            </a:r>
            <a:r>
              <a:rPr lang="ru-RU" sz="4400" b="1" dirty="0"/>
              <a:t>файлы</a:t>
            </a:r>
            <a:endParaRPr lang="ru-RU" sz="4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94080-4966-4475-ABE0-1811AFDF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7BF7D-F13E-429F-89FC-14E88F78B75B}"/>
              </a:ext>
            </a:extLst>
          </p:cNvPr>
          <p:cNvSpPr txBox="1"/>
          <p:nvPr/>
        </p:nvSpPr>
        <p:spPr>
          <a:xfrm>
            <a:off x="1130270" y="2552997"/>
            <a:ext cx="6625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/>
              <a:t>Разработчикам  </a:t>
            </a:r>
            <a:r>
              <a:rPr lang="ru-RU" sz="2400" b="1" dirty="0"/>
              <a:t>нет смысла пересылать все дерево исходных текстов ядра</a:t>
            </a:r>
            <a:r>
              <a:rPr lang="ru-RU" sz="2400" dirty="0"/>
              <a:t> всякий раз, когда вносится небольшое изменение.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35E0FF-C6F6-44A8-BC34-00A6A67E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95" y="1759112"/>
            <a:ext cx="4334905" cy="36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044C5-6312-47CA-BFDF-883BA1E3FB5C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449FE-133F-48A6-876A-76C38ABF0F62}"/>
              </a:ext>
            </a:extLst>
          </p:cNvPr>
          <p:cNvSpPr txBox="1"/>
          <p:nvPr/>
        </p:nvSpPr>
        <p:spPr>
          <a:xfrm>
            <a:off x="1746244" y="4562268"/>
            <a:ext cx="549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/>
              <a:t>Вместо этого они </a:t>
            </a:r>
            <a:r>
              <a:rPr lang="ru-RU" sz="2400" b="1" dirty="0"/>
              <a:t>присылают </a:t>
            </a:r>
            <a:br>
              <a:rPr lang="ru-RU" sz="2400" b="1" dirty="0"/>
            </a:br>
            <a:r>
              <a:rPr lang="en-US" sz="2400" b="1" dirty="0">
                <a:solidFill>
                  <a:srgbClr val="C00000"/>
                </a:solidFill>
              </a:rPr>
              <a:t>diff-</a:t>
            </a:r>
            <a:r>
              <a:rPr lang="ru-RU" sz="2400" b="1" dirty="0">
                <a:solidFill>
                  <a:srgbClr val="C00000"/>
                </a:solidFill>
              </a:rPr>
              <a:t>файлы</a:t>
            </a:r>
            <a:r>
              <a:rPr lang="ru-RU" sz="2400" b="1" dirty="0"/>
              <a:t>.</a:t>
            </a:r>
            <a:r>
              <a:rPr lang="ru-RU" sz="2400" dirty="0"/>
              <a:t> 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5D6C59-026E-497E-A7AA-79AA120F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3956"/>
            <a:ext cx="1213570" cy="24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8962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4375</TotalTime>
  <Words>2648</Words>
  <Application>Microsoft Office PowerPoint</Application>
  <PresentationFormat>Широкоэкранный</PresentationFormat>
  <Paragraphs>415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Century Gothic</vt:lpstr>
      <vt:lpstr>Helvetica Neue</vt:lpstr>
      <vt:lpstr>Inter</vt:lpstr>
      <vt:lpstr>open sans</vt:lpstr>
      <vt:lpstr>open sans</vt:lpstr>
      <vt:lpstr>Roboto</vt:lpstr>
      <vt:lpstr>Wingdings</vt:lpstr>
      <vt:lpstr>Галерея</vt:lpstr>
      <vt:lpstr>ТЕМА 003 </vt:lpstr>
      <vt:lpstr>Рассматриваемые вопросы</vt:lpstr>
      <vt:lpstr>Установка Linux на компьютер</vt:lpstr>
      <vt:lpstr>Последовательность установки Linux на компьютер:</vt:lpstr>
      <vt:lpstr>Презентация PowerPoint</vt:lpstr>
      <vt:lpstr>Обновление дистрибутива Linux</vt:lpstr>
      <vt:lpstr>Разработка ядра Linux</vt:lpstr>
      <vt:lpstr>Презентация PowerPoint</vt:lpstr>
      <vt:lpstr>diff-файлы</vt:lpstr>
      <vt:lpstr>Презентация PowerPoint</vt:lpstr>
      <vt:lpstr>Пара  программ « diff/patch »</vt:lpstr>
      <vt:lpstr>Презентация PowerPoint</vt:lpstr>
      <vt:lpstr>Презентация PowerPoint</vt:lpstr>
      <vt:lpstr>Презентация PowerPoint</vt:lpstr>
      <vt:lpstr>Загрузка операционной системы </vt:lpstr>
      <vt:lpstr>Презентация PowerPoint</vt:lpstr>
      <vt:lpstr>Презентация PowerPoint</vt:lpstr>
      <vt:lpstr>Настройки БИОСа при установке Linux</vt:lpstr>
      <vt:lpstr>Настройка прошивки BIOS</vt:lpstr>
      <vt:lpstr>Интерфейс расширяемой прошивки (EFI)</vt:lpstr>
      <vt:lpstr>Презентация PowerPoint</vt:lpstr>
      <vt:lpstr>Презентация PowerPoint</vt:lpstr>
      <vt:lpstr>Презентация PowerPoint</vt:lpstr>
      <vt:lpstr>Использование  адресного пространства дисков</vt:lpstr>
      <vt:lpstr>Разметка диска </vt:lpstr>
      <vt:lpstr>Поиск начального загрузчика 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Классические разделы жесткого диска</vt:lpstr>
      <vt:lpstr>Презентация PowerPoint</vt:lpstr>
      <vt:lpstr>Презентация PowerPoint</vt:lpstr>
      <vt:lpstr>Таблица разделов жесткого диска</vt:lpstr>
      <vt:lpstr>Классические разделы жесткого диска</vt:lpstr>
      <vt:lpstr>Презентация PowerPoint</vt:lpstr>
      <vt:lpstr>Презентация PowerPoint</vt:lpstr>
      <vt:lpstr>Презентация PowerPoint</vt:lpstr>
      <vt:lpstr>Мультизагрузка  операционных систем </vt:lpstr>
      <vt:lpstr>Мультизагрузка систем</vt:lpstr>
      <vt:lpstr>Презентация PowerPoint</vt:lpstr>
      <vt:lpstr>Диск с программой загрузчиком </vt:lpstr>
      <vt:lpstr>Типы загрузчиков </vt:lpstr>
      <vt:lpstr>Презентация PowerPoint</vt:lpstr>
      <vt:lpstr>Недостатки загрузчиков и варианты загрузок</vt:lpstr>
      <vt:lpstr>Комбинации из нескольких загрузчиков </vt:lpstr>
      <vt:lpstr>Процесс загрузки операционной системы</vt:lpstr>
      <vt:lpstr>Загрузчик GRUB </vt:lpstr>
      <vt:lpstr>Презентация PowerPoint</vt:lpstr>
      <vt:lpstr>Презентация PowerPoint</vt:lpstr>
      <vt:lpstr>GRUB 2 </vt:lpstr>
      <vt:lpstr>Восстановление системного загрузчика </vt:lpstr>
      <vt:lpstr>Когда приходится восстанавливать системный загрузчик </vt:lpstr>
      <vt:lpstr>Презентация PowerPoint</vt:lpstr>
      <vt:lpstr>Два программных компонента GRUB</vt:lpstr>
      <vt:lpstr>Презентация PowerPoint</vt:lpstr>
      <vt:lpstr>Презентация PowerPoint</vt:lpstr>
      <vt:lpstr>Презентация PowerPoint</vt:lpstr>
      <vt:lpstr>Настройка GRUB </vt:lpstr>
      <vt:lpstr>Варианты установки загрузчика Grub:</vt:lpstr>
      <vt:lpstr>Администрирование загрузки  операционных систем</vt:lpstr>
      <vt:lpstr>Как узнать стиль разметки диска в Windows </vt:lpstr>
      <vt:lpstr>Презентация PowerPoint</vt:lpstr>
      <vt:lpstr>Как изменить размер раздела в Windows </vt:lpstr>
      <vt:lpstr>РАЗБИВКА ДИСКА ДЛЯ УСТАНОВКИ LINUX </vt:lpstr>
      <vt:lpstr>Сколько разделов нужно </vt:lpstr>
      <vt:lpstr>Презентация PowerPoint</vt:lpstr>
      <vt:lpstr>Презентация PowerPoint</vt:lpstr>
      <vt:lpstr>При установке Linux вместе с Windows</vt:lpstr>
      <vt:lpstr>Редактор дисковых разделов GParted  </vt:lpstr>
      <vt:lpstr>Презентация PowerPoint</vt:lpstr>
      <vt:lpstr>Презентация PowerPoint</vt:lpstr>
      <vt:lpstr>Презентация PowerPoint</vt:lpstr>
      <vt:lpstr>Меняем размер разделов диска с помощь консоли </vt:lpstr>
      <vt:lpstr>Презентация PowerPoint</vt:lpstr>
      <vt:lpstr>Презентация PowerPoint</vt:lpstr>
      <vt:lpstr>Следующая лекция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ОПЕРАЦИОНЫНЕ СИСТЕМЫ  И  СИСТЕМНОЕ ПРОГРАММИРОВАНИЕ</dc:title>
  <dc:creator>SERG</dc:creator>
  <cp:lastModifiedBy>User</cp:lastModifiedBy>
  <cp:revision>274</cp:revision>
  <dcterms:created xsi:type="dcterms:W3CDTF">2020-01-10T19:39:35Z</dcterms:created>
  <dcterms:modified xsi:type="dcterms:W3CDTF">2022-03-29T05:36:14Z</dcterms:modified>
</cp:coreProperties>
</file>